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34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76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402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3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70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66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828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738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757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202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61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1CEC-3C9A-4BB0-8F1A-4EC1ED156A5D}" type="datetimeFigureOut">
              <a:rPr kumimoji="1" lang="ja-JP" altLang="en-US" smtClean="0"/>
              <a:t>2016/3/14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8A6B-6B2F-49E8-A1C8-668DC8930BB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301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An agent model and its gaming simulation reproducing the emergence of a </a:t>
            </a:r>
            <a:r>
              <a:rPr lang="en-US" altLang="ja-JP" dirty="0" smtClean="0"/>
              <a:t>minority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2008 IEEE International Conference on Systems, Man and Cybernetics,</a:t>
            </a:r>
            <a:r>
              <a:rPr lang="en-US" altLang="ja-JP" dirty="0"/>
              <a:t> Oct. </a:t>
            </a:r>
            <a:r>
              <a:rPr lang="en-US" altLang="ja-JP" dirty="0" smtClean="0"/>
              <a:t>2008,pp.</a:t>
            </a:r>
            <a:r>
              <a:rPr lang="ja-JP" altLang="en-US" dirty="0"/>
              <a:t> </a:t>
            </a:r>
            <a:r>
              <a:rPr lang="en-US" altLang="ja-JP" dirty="0"/>
              <a:t>2413 </a:t>
            </a:r>
            <a:r>
              <a:rPr lang="en-US" altLang="ja-JP" dirty="0" smtClean="0"/>
              <a:t>– 2418</a:t>
            </a:r>
          </a:p>
          <a:p>
            <a:r>
              <a:rPr lang="en-US" altLang="ja-JP" dirty="0" smtClean="0"/>
              <a:t>Yoshinobu MAEDA ,Nao ITO , Michio MIYAKAWA </a:t>
            </a:r>
          </a:p>
          <a:p>
            <a:r>
              <a:rPr kumimoji="1" lang="en-US" altLang="ja-JP" dirty="0" smtClean="0"/>
              <a:t>13k0108 </a:t>
            </a:r>
            <a:r>
              <a:rPr kumimoji="1" lang="ja-JP" altLang="en-US" dirty="0" smtClean="0"/>
              <a:t>石見尚之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19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今回の実験では、犠牲者は、他の</a:t>
            </a:r>
            <a:r>
              <a:rPr kumimoji="1" lang="ja-JP" altLang="en-US" dirty="0" smtClean="0"/>
              <a:t>グループと共通</a:t>
            </a:r>
            <a:r>
              <a:rPr kumimoji="1" lang="ja-JP" altLang="en-US" dirty="0" smtClean="0"/>
              <a:t>する趣味を</a:t>
            </a:r>
            <a:r>
              <a:rPr kumimoji="1" lang="ja-JP" altLang="en-US" dirty="0" smtClean="0"/>
              <a:t>持たなかった場合に出現しやすい。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これらの数は全体の約</a:t>
            </a:r>
            <a:r>
              <a:rPr kumimoji="1" lang="en-US" altLang="ja-JP" dirty="0" smtClean="0"/>
              <a:t>10%</a:t>
            </a:r>
            <a:r>
              <a:rPr kumimoji="1" lang="ja-JP" altLang="en-US" dirty="0" smtClean="0"/>
              <a:t>であり、これは日本で調査したいじめの犠牲者の数の平均</a:t>
            </a:r>
            <a:r>
              <a:rPr lang="en-US" altLang="ja-JP" dirty="0" smtClean="0"/>
              <a:t>13%</a:t>
            </a:r>
            <a:r>
              <a:rPr lang="ja-JP" altLang="en-US" dirty="0" smtClean="0"/>
              <a:t>に近かった。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今後は疎外</a:t>
            </a:r>
            <a:r>
              <a:rPr lang="ja-JP" altLang="en-US" dirty="0" smtClean="0"/>
              <a:t>されたエージェントを回復するためのアルゴリズムを追加するべきである。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6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いじめは、個人の幸福のために、解決される必要がある社会問題である。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中学生が友人を</a:t>
            </a:r>
            <a:r>
              <a:rPr lang="ja-JP" altLang="en-US" dirty="0" smtClean="0"/>
              <a:t>作る際に、</a:t>
            </a:r>
            <a:r>
              <a:rPr kumimoji="1" lang="ja-JP" altLang="en-US" dirty="0" smtClean="0"/>
              <a:t>趣味などを重視する。そのため趣味</a:t>
            </a:r>
            <a:r>
              <a:rPr kumimoji="1" lang="ja-JP" altLang="en-US" dirty="0" smtClean="0"/>
              <a:t>等において少数派となった学生がいじめの潜在的犠牲者となる。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このメカニズムを正確にするために、グループ形成とマイノリティ排除を行うエージェントベースモデルを作成した。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50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エージェントの要素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158240" y="2697480"/>
                <a:ext cx="10515600" cy="334454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ja-JP" altLang="en-US" dirty="0" smtClean="0"/>
                  <a:t>全てのエージェントは趣味の要素を持つ。</a:t>
                </a:r>
                <a:endParaRPr lang="en-US" altLang="ja-JP" dirty="0" smtClean="0"/>
              </a:p>
              <a:p>
                <a:endParaRPr kumimoji="1" lang="en-US" altLang="ja-JP" dirty="0"/>
              </a:p>
              <a:p>
                <a:r>
                  <a:rPr lang="ja-JP" altLang="en-US" dirty="0" smtClean="0"/>
                  <a:t>あらかじめ用意された趣味群の中から、ランダムに</a:t>
                </a:r>
                <a:r>
                  <a:rPr lang="en-US" altLang="ja-JP" dirty="0" smtClean="0"/>
                  <a:t>10</a:t>
                </a:r>
                <a:r>
                  <a:rPr lang="ja-JP" altLang="en-US" dirty="0" smtClean="0"/>
                  <a:t>個選ばれる。</a:t>
                </a:r>
                <a:endParaRPr lang="en-US" altLang="ja-JP" dirty="0" smtClean="0"/>
              </a:p>
              <a:p>
                <a:endParaRPr kumimoji="1" lang="en-US" altLang="ja-JP" dirty="0"/>
              </a:p>
              <a:p>
                <a:r>
                  <a:rPr lang="ja-JP" altLang="en-US" dirty="0" smtClean="0"/>
                  <a:t>趣味は興味がある、または興味がない、のどちらかのみである。</a:t>
                </a:r>
                <a:endParaRPr lang="en-US" altLang="ja-JP" dirty="0" smtClean="0"/>
              </a:p>
              <a:p>
                <a:endParaRPr lang="en-US" altLang="ja-JP" dirty="0" smtClean="0"/>
              </a:p>
              <a:p>
                <a:r>
                  <a:rPr lang="ja-JP" altLang="en-US" dirty="0" smtClean="0"/>
                  <a:t>エージェント</a:t>
                </a:r>
                <a:r>
                  <a:rPr lang="en-US" altLang="ja-JP" dirty="0" smtClean="0"/>
                  <a:t>i</a:t>
                </a:r>
                <a:r>
                  <a:rPr lang="ja-JP" altLang="en-US" dirty="0" smtClean="0"/>
                  <a:t>の趣味</a:t>
                </a:r>
                <a:r>
                  <a:rPr lang="en-US" altLang="ja-JP" dirty="0" smtClean="0"/>
                  <a:t>φ</a:t>
                </a:r>
                <a:r>
                  <a:rPr lang="ja-JP" altLang="en-US" dirty="0" smtClean="0"/>
                  <a:t>への興味を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φ</m:t>
                        </m:r>
                      </m:sub>
                    </m:sSub>
                  </m:oMath>
                </a14:m>
                <a:r>
                  <a:rPr lang="ja-JP" altLang="en-US" dirty="0" smtClean="0"/>
                  <a:t>と表す。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興味</a:t>
                </a:r>
                <a:r>
                  <a:rPr lang="ja-JP" altLang="en-US" dirty="0" smtClean="0"/>
                  <a:t>がないとき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φ</m:t>
                        </m:r>
                      </m:sub>
                    </m:sSub>
                  </m:oMath>
                </a14:m>
                <a:r>
                  <a:rPr lang="en-US" altLang="ja-JP" dirty="0" smtClean="0"/>
                  <a:t> = 0</a:t>
                </a:r>
                <a:r>
                  <a:rPr lang="ja-JP" altLang="en-US" dirty="0" smtClean="0"/>
                  <a:t>、興味があるとき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φ</m:t>
                        </m:r>
                      </m:sub>
                    </m:sSub>
                  </m:oMath>
                </a14:m>
                <a:r>
                  <a:rPr lang="en-US" altLang="ja-JP" dirty="0" smtClean="0"/>
                  <a:t> = 1</a:t>
                </a:r>
                <a:r>
                  <a:rPr lang="ja-JP" altLang="en-US" dirty="0" smtClean="0"/>
                  <a:t>と表す。</a:t>
                </a:r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8240" y="2697480"/>
                <a:ext cx="10515600" cy="3344546"/>
              </a:xfrm>
              <a:blipFill rotWithShape="0">
                <a:blip r:embed="rId2"/>
                <a:stretch>
                  <a:fillRect l="-870" t="-5657" b="-21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158240" y="1690688"/>
            <a:ext cx="702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エージェントである生徒は以下の要素を持つ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96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エージェントの行動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エージェントの相互作用は、親しくなるか、あるいは、疎遠になるかのどちらかである。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エージェントに共有の趣味があればあるほど親しくなる。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エージェントが他に影響を与える場合、影響を与える側と受ける側が存在する。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282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エージェント間の友好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 smtClean="0"/>
                  <a:t>エージェントの影響により、趣味が変化する場合が存在する。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確率変数</a:t>
                </a:r>
                <a:r>
                  <a:rPr lang="en-US" altLang="ja-JP" dirty="0" smtClean="0"/>
                  <a:t>P</a:t>
                </a:r>
                <a:r>
                  <a:rPr lang="ja-JP" altLang="ja-JP" dirty="0"/>
                  <a:t>∈ </a:t>
                </a:r>
                <a:r>
                  <a:rPr lang="en-US" altLang="ja-JP" dirty="0" smtClean="0"/>
                  <a:t>{0,1)</a:t>
                </a:r>
                <a:r>
                  <a:rPr lang="ja-JP" altLang="en-US" dirty="0" smtClean="0"/>
                  <a:t>が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𝑎𝑐𝑡</m:t>
                        </m:r>
                      </m:sub>
                    </m:sSub>
                  </m:oMath>
                </a14:m>
                <a:r>
                  <a:rPr lang="en-US" altLang="ja-JP" dirty="0" smtClean="0">
                    <a:solidFill>
                      <a:schemeClr val="tx1"/>
                    </a:solidFill>
                  </a:rPr>
                  <a:t> = C(act ,pas)/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𝑎𝑐𝑡</m:t>
                        </m:r>
                      </m:sub>
                    </m:sSub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より小さい場合、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 </a:t>
                </a:r>
                <a:r>
                  <a:rPr lang="en-US" altLang="ja-JP" dirty="0" smtClean="0"/>
                  <a:t>  </a:t>
                </a:r>
                <a:r>
                  <a:rPr lang="ja-JP" altLang="en-US" dirty="0" smtClean="0"/>
                  <a:t>影響を受けるエージェントの任意の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   </a:t>
                </a:r>
                <a:r>
                  <a:rPr lang="ja-JP" altLang="en-US" dirty="0" smtClean="0"/>
                  <a:t>趣味を別のものに変化させる。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9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299" y="2261355"/>
            <a:ext cx="4736501" cy="173993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05" y="3946734"/>
            <a:ext cx="5715495" cy="129984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747760" y="4978787"/>
            <a:ext cx="26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エージェント</a:t>
            </a:r>
            <a:r>
              <a:rPr kumimoji="1" lang="en-US" altLang="ja-JP" sz="2000" dirty="0" smtClean="0"/>
              <a:t>i</a:t>
            </a:r>
            <a:r>
              <a:rPr kumimoji="1" lang="ja-JP" altLang="en-US" sz="2000" dirty="0" smtClean="0"/>
              <a:t>と</a:t>
            </a:r>
            <a:r>
              <a:rPr kumimoji="1" lang="en-US" altLang="ja-JP" sz="2000" dirty="0" smtClean="0"/>
              <a:t>j</a:t>
            </a:r>
            <a:r>
              <a:rPr kumimoji="1" lang="ja-JP" altLang="en-US" sz="2000" dirty="0" smtClean="0"/>
              <a:t>の共通する趣味の数を表す</a:t>
            </a:r>
            <a:r>
              <a:rPr lang="ja-JP" altLang="en-US" sz="2000" dirty="0" smtClean="0"/>
              <a:t>。</a:t>
            </a:r>
            <a:endParaRPr kumimoji="1" lang="en-US" altLang="ja-JP" sz="2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47760" y="3526344"/>
            <a:ext cx="26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エージェント</a:t>
            </a:r>
            <a:r>
              <a:rPr kumimoji="1" lang="en-US" altLang="ja-JP" sz="2000" dirty="0" smtClean="0"/>
              <a:t>i</a:t>
            </a:r>
            <a:r>
              <a:rPr kumimoji="1" lang="ja-JP" altLang="en-US" sz="2000" dirty="0" smtClean="0"/>
              <a:t>の趣味の数を表す。</a:t>
            </a:r>
            <a:endParaRPr kumimoji="1" lang="en-US" altLang="ja-JP" sz="2000" dirty="0" smtClean="0"/>
          </a:p>
        </p:txBody>
      </p:sp>
      <p:cxnSp>
        <p:nvCxnSpPr>
          <p:cNvPr id="9" name="直線コネクタ 8"/>
          <p:cNvCxnSpPr/>
          <p:nvPr/>
        </p:nvCxnSpPr>
        <p:spPr>
          <a:xfrm>
            <a:off x="1066800" y="3291840"/>
            <a:ext cx="3535680" cy="30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8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エージェントの疎遠化条件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　</a:t>
                </a:r>
                <a:r>
                  <a:rPr lang="ja-JP" altLang="en-US" dirty="0" smtClean="0"/>
                  <a:t>確率</a:t>
                </a:r>
                <a:r>
                  <a:rPr lang="ja-JP" altLang="en-US" dirty="0" smtClean="0"/>
                  <a:t>変数</a:t>
                </a:r>
                <a:r>
                  <a:rPr lang="en-US" altLang="ja-JP" dirty="0" smtClean="0"/>
                  <a:t>P</a:t>
                </a:r>
                <a:r>
                  <a:rPr lang="ja-JP" altLang="ja-JP" dirty="0" smtClean="0"/>
                  <a:t>∈ </a:t>
                </a:r>
                <a:r>
                  <a:rPr lang="en-US" altLang="ja-JP" dirty="0" smtClean="0"/>
                  <a:t>{0,1)</a:t>
                </a:r>
                <a:r>
                  <a:rPr lang="ja-JP" altLang="en-US" dirty="0" smtClean="0"/>
                  <a:t>が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𝑎𝑐𝑡</m:t>
                        </m:r>
                      </m:sub>
                    </m:sSub>
                  </m:oMath>
                </a14:m>
                <a:r>
                  <a:rPr lang="en-US" altLang="ja-JP" dirty="0"/>
                  <a:t> = C(act ,pas)/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𝑎𝑐𝑡</m:t>
                        </m:r>
                      </m:sub>
                    </m:sSub>
                  </m:oMath>
                </a14:m>
                <a:r>
                  <a:rPr lang="ja-JP" altLang="en-US" dirty="0" smtClean="0"/>
                  <a:t>より大きい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　共通する趣味の数が以前よりも減少した</a:t>
                </a:r>
                <a:endParaRPr lang="en-US" altLang="ja-JP" dirty="0" smtClean="0"/>
              </a:p>
              <a:p>
                <a:endParaRPr lang="en-US" altLang="ja-JP" dirty="0"/>
              </a:p>
              <a:p>
                <a:r>
                  <a:rPr lang="ja-JP" altLang="en-US" dirty="0" smtClean="0"/>
                  <a:t>上記２つを満たすとき、両者は疎遠になり、影響を受けるエージェントが</a:t>
                </a:r>
                <a:r>
                  <a:rPr lang="ja-JP" altLang="en-US" dirty="0" smtClean="0"/>
                  <a:t>持つ趣味のなかで、共通</a:t>
                </a:r>
                <a:r>
                  <a:rPr lang="ja-JP" altLang="en-US" dirty="0" smtClean="0"/>
                  <a:t>する趣味が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つ消える。</a:t>
                </a:r>
                <a:endParaRPr lang="en-US" altLang="ja-JP" dirty="0" smtClean="0"/>
              </a:p>
              <a:p>
                <a:endParaRPr lang="en-US" altLang="ja-JP" dirty="0" smtClean="0"/>
              </a:p>
              <a:p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9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中かっこ 3"/>
          <p:cNvSpPr/>
          <p:nvPr/>
        </p:nvSpPr>
        <p:spPr>
          <a:xfrm>
            <a:off x="1082040" y="1825625"/>
            <a:ext cx="30480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2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グループの形成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エージェント同士の趣味が全て同じ場合、両エージェントは同じグループに属するとする。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横軸を趣味の数、縦軸をエージェントの数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3726974"/>
            <a:ext cx="10866120" cy="122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08267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試験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07465"/>
            <a:ext cx="10515600" cy="4351338"/>
          </a:xfrm>
        </p:spPr>
        <p:txBody>
          <a:bodyPr/>
          <a:lstStyle/>
          <a:p>
            <a:r>
              <a:rPr kumimoji="1" lang="ja-JP" altLang="en-US" dirty="0" smtClean="0"/>
              <a:t>エージェントの数を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、趣味の数</a:t>
            </a:r>
            <a:r>
              <a:rPr lang="ja-JP" altLang="en-US" dirty="0" smtClean="0"/>
              <a:t>を</a:t>
            </a:r>
            <a:r>
              <a:rPr lang="en-US" altLang="ja-JP" dirty="0" smtClean="0"/>
              <a:t>60</a:t>
            </a:r>
            <a:r>
              <a:rPr lang="ja-JP" altLang="en-US" dirty="0" smtClean="0"/>
              <a:t>とする。</a:t>
            </a:r>
            <a:endParaRPr lang="en-US" altLang="ja-JP" dirty="0" smtClean="0"/>
          </a:p>
          <a:p>
            <a:r>
              <a:rPr kumimoji="1" lang="ja-JP" altLang="en-US" dirty="0" smtClean="0"/>
              <a:t>各エージェントは初期にランダムに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個の趣味を選ばれる。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758440" y="4454843"/>
            <a:ext cx="807720" cy="1519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2758440" y="5006102"/>
            <a:ext cx="2139968" cy="1305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54041" y="3255792"/>
            <a:ext cx="6355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つのグループが形成され、</a:t>
            </a:r>
            <a:r>
              <a:rPr lang="ja-JP" altLang="en-US" sz="2800" dirty="0" smtClean="0"/>
              <a:t>１人だけ孤立した。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2203211"/>
            <a:ext cx="5562599" cy="21051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088" y="4236720"/>
            <a:ext cx="7110712" cy="26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趣味の数を増加させた場合の、</a:t>
            </a:r>
            <a:r>
              <a:rPr lang="ja-JP" altLang="en-US" smtClean="0"/>
              <a:t>犠牲者</a:t>
            </a:r>
            <a:r>
              <a:rPr lang="ja-JP" altLang="en-US" smtClean="0"/>
              <a:t>の割合を</a:t>
            </a:r>
            <a:r>
              <a:rPr lang="ja-JP" altLang="en-US" dirty="0" smtClean="0"/>
              <a:t>調べる。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趣味数</a:t>
            </a:r>
            <a:r>
              <a:rPr lang="en-US" altLang="ja-JP" dirty="0" smtClean="0"/>
              <a:t>26</a:t>
            </a:r>
            <a:r>
              <a:rPr lang="ja-JP" altLang="en-US" dirty="0" smtClean="0"/>
              <a:t>のとき最高点となり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約</a:t>
            </a:r>
            <a:r>
              <a:rPr lang="en-US" altLang="ja-JP" dirty="0" smtClean="0"/>
              <a:t>30%</a:t>
            </a:r>
            <a:r>
              <a:rPr lang="ja-JP" altLang="en-US" dirty="0" smtClean="0"/>
              <a:t>が犠牲者となる。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50</a:t>
            </a:r>
            <a:r>
              <a:rPr lang="ja-JP" altLang="en-US" dirty="0" smtClean="0"/>
              <a:t>以上のとき最低でも</a:t>
            </a:r>
            <a:r>
              <a:rPr lang="en-US" altLang="ja-JP" dirty="0" smtClean="0"/>
              <a:t>10%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犠牲者が存在している。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930" y="2554176"/>
            <a:ext cx="6275070" cy="390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452</Words>
  <Application>Microsoft Office PowerPoint</Application>
  <PresentationFormat>ワイド画面</PresentationFormat>
  <Paragraphs>65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Cambria Math</vt:lpstr>
      <vt:lpstr>Office テーマ</vt:lpstr>
      <vt:lpstr>An agent model and its gaming simulation reproducing the emergence of a minority</vt:lpstr>
      <vt:lpstr>研究背景</vt:lpstr>
      <vt:lpstr>エージェントの要素</vt:lpstr>
      <vt:lpstr>エージェントの行動</vt:lpstr>
      <vt:lpstr>エージェント間の友好</vt:lpstr>
      <vt:lpstr>エージェントの疎遠化条件</vt:lpstr>
      <vt:lpstr>グループの形成</vt:lpstr>
      <vt:lpstr>試験</vt:lpstr>
      <vt:lpstr>実験</vt:lpstr>
      <vt:lpstr>結論</vt:lpstr>
    </vt:vector>
  </TitlesOfParts>
  <Company>法政大学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agent model and its gaming simulation reproducing the emergence of a minority</dc:title>
  <dc:creator>情報科学部</dc:creator>
  <cp:lastModifiedBy>情報科学部</cp:lastModifiedBy>
  <cp:revision>69</cp:revision>
  <dcterms:created xsi:type="dcterms:W3CDTF">2016-03-07T12:31:47Z</dcterms:created>
  <dcterms:modified xsi:type="dcterms:W3CDTF">2016-03-14T05:49:29Z</dcterms:modified>
</cp:coreProperties>
</file>