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84"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61" autoAdjust="0"/>
    <p:restoredTop sz="94322" autoAdjust="0"/>
  </p:normalViewPr>
  <p:slideViewPr>
    <p:cSldViewPr snapToGrid="0">
      <p:cViewPr varScale="1">
        <p:scale>
          <a:sx n="68" d="100"/>
          <a:sy n="68" d="100"/>
        </p:scale>
        <p:origin x="774"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CF3057-1AB1-4EE9-B010-F17278DCA4E9}" type="datetimeFigureOut">
              <a:rPr kumimoji="1" lang="ja-JP" altLang="en-US" smtClean="0"/>
              <a:t>2016/4/4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DD9446-AB0E-4F07-9659-1E680D109272}" type="slidenum">
              <a:rPr kumimoji="1" lang="ja-JP" altLang="en-US" smtClean="0"/>
              <a:t>‹#›</a:t>
            </a:fld>
            <a:endParaRPr kumimoji="1" lang="ja-JP" altLang="en-US"/>
          </a:p>
        </p:txBody>
      </p:sp>
    </p:spTree>
    <p:extLst>
      <p:ext uri="{BB962C8B-B14F-4D97-AF65-F5344CB8AC3E}">
        <p14:creationId xmlns:p14="http://schemas.microsoft.com/office/powerpoint/2010/main" val="409110817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まず、大まかに何をやりたいかと言うと、今まで輪講会等で扱ってきた人流についてやりたいと考えています。</a:t>
            </a:r>
            <a:endParaRPr kumimoji="1" lang="en-US" altLang="ja-JP" dirty="0" smtClean="0"/>
          </a:p>
          <a:p>
            <a:r>
              <a:rPr kumimoji="1" lang="ja-JP" altLang="en-US" dirty="0" smtClean="0"/>
              <a:t>詳しいことについて考えてきました。</a:t>
            </a:r>
            <a:endParaRPr kumimoji="1" lang="ja-JP" altLang="en-US" dirty="0"/>
          </a:p>
        </p:txBody>
      </p:sp>
      <p:sp>
        <p:nvSpPr>
          <p:cNvPr id="4" name="スライド番号プレースホルダー 3"/>
          <p:cNvSpPr>
            <a:spLocks noGrp="1"/>
          </p:cNvSpPr>
          <p:nvPr>
            <p:ph type="sldNum" sz="quarter" idx="10"/>
          </p:nvPr>
        </p:nvSpPr>
        <p:spPr/>
        <p:txBody>
          <a:bodyPr/>
          <a:lstStyle/>
          <a:p>
            <a:fld id="{7DDD9446-AB0E-4F07-9659-1E680D109272}" type="slidenum">
              <a:rPr kumimoji="1" lang="ja-JP" altLang="en-US" smtClean="0"/>
              <a:t>2</a:t>
            </a:fld>
            <a:endParaRPr kumimoji="1" lang="ja-JP" altLang="en-US"/>
          </a:p>
        </p:txBody>
      </p:sp>
    </p:spTree>
    <p:extLst>
      <p:ext uri="{BB962C8B-B14F-4D97-AF65-F5344CB8AC3E}">
        <p14:creationId xmlns:p14="http://schemas.microsoft.com/office/powerpoint/2010/main" val="1401397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考えてきましたと言ったのですが、</a:t>
            </a:r>
            <a:r>
              <a:rPr kumimoji="1" lang="en-US" altLang="ja-JP" dirty="0" smtClean="0"/>
              <a:t>3</a:t>
            </a:r>
            <a:r>
              <a:rPr kumimoji="1" lang="ja-JP" altLang="en-US" dirty="0" smtClean="0"/>
              <a:t>月冒頭に教授と卒論の内容についてお話しをしました。もう一か月くらい前なので、うろ覚えで間違っているかもしれません。</a:t>
            </a:r>
            <a:endParaRPr kumimoji="1" lang="en-US" altLang="ja-JP" dirty="0" smtClean="0"/>
          </a:p>
          <a:p>
            <a:r>
              <a:rPr kumimoji="1" lang="ja-JP" altLang="en-US" dirty="0" smtClean="0"/>
              <a:t>この面談まで割と二次元のシミュレーションについて考えていたのですが、</a:t>
            </a:r>
            <a:r>
              <a:rPr kumimoji="1" lang="en-US" altLang="ja-JP" dirty="0" smtClean="0"/>
              <a:t>3</a:t>
            </a:r>
            <a:r>
              <a:rPr kumimoji="1" lang="ja-JP" altLang="en-US" dirty="0" smtClean="0"/>
              <a:t>次元もあると教えていただき、最終的に</a:t>
            </a:r>
            <a:r>
              <a:rPr kumimoji="1" lang="en-US" altLang="ja-JP" dirty="0" smtClean="0"/>
              <a:t>3</a:t>
            </a:r>
            <a:r>
              <a:rPr kumimoji="1" lang="ja-JP" altLang="en-US" dirty="0" smtClean="0"/>
              <a:t>次元のシミュレーションについて扱う方向になりました。</a:t>
            </a:r>
            <a:endParaRPr kumimoji="1" lang="en-US" altLang="ja-JP" dirty="0" smtClean="0"/>
          </a:p>
          <a:p>
            <a:r>
              <a:rPr kumimoji="1" lang="ja-JP" altLang="en-US" dirty="0" smtClean="0"/>
              <a:t>じゃあ実際に</a:t>
            </a:r>
            <a:r>
              <a:rPr kumimoji="1" lang="en-US" altLang="ja-JP" dirty="0" smtClean="0"/>
              <a:t>3</a:t>
            </a:r>
            <a:r>
              <a:rPr kumimoji="1" lang="ja-JP" altLang="en-US" dirty="0" smtClean="0"/>
              <a:t>次元で何をしようかということなのですが、群衆を低い目線から見れたら面白そうだね！ということで、それをやろう！ということになりました。つまり何をするかというのが私もはっきりわかっていませんが、低い目線、あるいは様々なから群衆を見る方法の開発なのかなぁと思います。</a:t>
            </a:r>
            <a:endParaRPr kumimoji="1" lang="en-US" altLang="ja-JP" dirty="0" smtClean="0"/>
          </a:p>
          <a:p>
            <a:r>
              <a:rPr kumimoji="1" lang="ja-JP" altLang="en-US" dirty="0" smtClean="0"/>
              <a:t>それから、シミュレーションで大変なのがデータを集めることだと話していました。これに関し、</a:t>
            </a:r>
            <a:r>
              <a:rPr lang="ja-JP" altLang="en-US" sz="1200" dirty="0" smtClean="0">
                <a:solidFill>
                  <a:schemeClr val="tx1"/>
                </a:solidFill>
              </a:rPr>
              <a:t>産業技術総合研究所サービス工学研究センター所属の山下倫央さん、私が最初に読んだ一次元歩行者モデルの論文を書いた方なんですけど、この方と協力してデータを集められないかと話していました。（結構焦ってます。）</a:t>
            </a:r>
            <a:endParaRPr kumimoji="1" lang="ja-JP" altLang="en-US" dirty="0"/>
          </a:p>
        </p:txBody>
      </p:sp>
      <p:sp>
        <p:nvSpPr>
          <p:cNvPr id="4" name="スライド番号プレースホルダー 3"/>
          <p:cNvSpPr>
            <a:spLocks noGrp="1"/>
          </p:cNvSpPr>
          <p:nvPr>
            <p:ph type="sldNum" sz="quarter" idx="10"/>
          </p:nvPr>
        </p:nvSpPr>
        <p:spPr/>
        <p:txBody>
          <a:bodyPr/>
          <a:lstStyle/>
          <a:p>
            <a:fld id="{7DDD9446-AB0E-4F07-9659-1E680D109272}" type="slidenum">
              <a:rPr kumimoji="1" lang="ja-JP" altLang="en-US" smtClean="0"/>
              <a:t>3</a:t>
            </a:fld>
            <a:endParaRPr kumimoji="1" lang="ja-JP" altLang="en-US"/>
          </a:p>
        </p:txBody>
      </p:sp>
    </p:spTree>
    <p:extLst>
      <p:ext uri="{BB962C8B-B14F-4D97-AF65-F5344CB8AC3E}">
        <p14:creationId xmlns:p14="http://schemas.microsoft.com/office/powerpoint/2010/main" val="47914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歩行者シミュレーションには様々なモデルがあって、どれを使用するのか悩んでいる状況です。</a:t>
            </a:r>
            <a:endParaRPr kumimoji="1" lang="en-US" altLang="ja-JP" dirty="0" smtClean="0"/>
          </a:p>
          <a:p>
            <a:r>
              <a:rPr kumimoji="1" lang="ja-JP" altLang="en-US" dirty="0" smtClean="0"/>
              <a:t>まあ大きく分けてどっちか</a:t>
            </a:r>
            <a:r>
              <a:rPr kumimoji="1" lang="ja-JP" altLang="en-US" dirty="0" err="1" smtClean="0"/>
              <a:t>かなと</a:t>
            </a:r>
            <a:r>
              <a:rPr kumimoji="1" lang="ja-JP" altLang="en-US" dirty="0" smtClean="0"/>
              <a:t>思っているのが次のモデルです。</a:t>
            </a:r>
            <a:endParaRPr kumimoji="1" lang="en-US" altLang="ja-JP" dirty="0" smtClean="0"/>
          </a:p>
          <a:p>
            <a:r>
              <a:rPr kumimoji="1" lang="ja-JP" altLang="en-US" dirty="0" smtClean="0"/>
              <a:t>まずは</a:t>
            </a:r>
            <a:r>
              <a:rPr kumimoji="1" lang="en-US" altLang="ja-JP" dirty="0" smtClean="0"/>
              <a:t>Helbing</a:t>
            </a:r>
            <a:r>
              <a:rPr kumimoji="1" lang="ja-JP" altLang="en-US" dirty="0" smtClean="0"/>
              <a:t>などによる流体力学的モデルです。</a:t>
            </a:r>
            <a:r>
              <a:rPr lang="ja-JP" altLang="en-US" dirty="0" smtClean="0">
                <a:solidFill>
                  <a:schemeClr val="tx1"/>
                </a:solidFill>
              </a:rPr>
              <a:t>個人に対し加速・障害物回避・パーソナルスペースなどの計算を行うモデルです。正確さはあるのですが、コストが高いのかなと思います。あと、個人的に物理式を理解するのが大変。</a:t>
            </a:r>
            <a:endParaRPr lang="en-US" altLang="ja-JP" dirty="0" smtClean="0">
              <a:solidFill>
                <a:schemeClr val="tx1"/>
              </a:solidFill>
            </a:endParaRPr>
          </a:p>
          <a:p>
            <a:r>
              <a:rPr kumimoji="1" lang="ja-JP" altLang="en-US" dirty="0" smtClean="0">
                <a:solidFill>
                  <a:schemeClr val="tx1"/>
                </a:solidFill>
              </a:rPr>
              <a:t>もう一つは前回の輪講会取り扱った</a:t>
            </a:r>
            <a:r>
              <a:rPr kumimoji="1" lang="en-US" altLang="ja-JP" dirty="0" smtClean="0">
                <a:solidFill>
                  <a:schemeClr val="tx1"/>
                </a:solidFill>
              </a:rPr>
              <a:t>Navigation</a:t>
            </a:r>
            <a:r>
              <a:rPr kumimoji="1" lang="en-US" altLang="ja-JP" baseline="0" dirty="0" smtClean="0">
                <a:solidFill>
                  <a:schemeClr val="tx1"/>
                </a:solidFill>
              </a:rPr>
              <a:t> graph</a:t>
            </a:r>
            <a:r>
              <a:rPr kumimoji="1" lang="ja-JP" altLang="en-US" baseline="0" dirty="0" err="1" smtClean="0">
                <a:solidFill>
                  <a:schemeClr val="tx1"/>
                </a:solidFill>
              </a:rPr>
              <a:t>のような</a:t>
            </a:r>
            <a:r>
              <a:rPr kumimoji="1" lang="en-US" altLang="ja-JP" baseline="0" dirty="0" smtClean="0">
                <a:solidFill>
                  <a:schemeClr val="tx1"/>
                </a:solidFill>
              </a:rPr>
              <a:t>flow</a:t>
            </a:r>
            <a:r>
              <a:rPr kumimoji="1" lang="ja-JP" altLang="en-US" baseline="0" dirty="0" smtClean="0">
                <a:solidFill>
                  <a:schemeClr val="tx1"/>
                </a:solidFill>
              </a:rPr>
              <a:t>を使用したモデル。ある程度の集団に対して操作を行うため、コストはこちらの方が低そう。もうちょっと調べる必要がありそう。</a:t>
            </a:r>
            <a:endParaRPr kumimoji="1" lang="ja-JP" altLang="en-US" dirty="0"/>
          </a:p>
        </p:txBody>
      </p:sp>
      <p:sp>
        <p:nvSpPr>
          <p:cNvPr id="4" name="スライド番号プレースホルダー 3"/>
          <p:cNvSpPr>
            <a:spLocks noGrp="1"/>
          </p:cNvSpPr>
          <p:nvPr>
            <p:ph type="sldNum" sz="quarter" idx="10"/>
          </p:nvPr>
        </p:nvSpPr>
        <p:spPr/>
        <p:txBody>
          <a:bodyPr/>
          <a:lstStyle/>
          <a:p>
            <a:fld id="{7DDD9446-AB0E-4F07-9659-1E680D109272}" type="slidenum">
              <a:rPr kumimoji="1" lang="ja-JP" altLang="en-US" smtClean="0"/>
              <a:t>4</a:t>
            </a:fld>
            <a:endParaRPr kumimoji="1" lang="ja-JP" altLang="en-US"/>
          </a:p>
        </p:txBody>
      </p:sp>
    </p:spTree>
    <p:extLst>
      <p:ext uri="{BB962C8B-B14F-4D97-AF65-F5344CB8AC3E}">
        <p14:creationId xmlns:p14="http://schemas.microsoft.com/office/powerpoint/2010/main" val="13554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最後に、先生と話していたこととはあまり関係なかったりすることで、なんとなく考えていたことです。別にこちらは卒論で扱わなくてもいいです。</a:t>
            </a:r>
            <a:endParaRPr kumimoji="1" lang="en-US" altLang="ja-JP" dirty="0" smtClean="0"/>
          </a:p>
          <a:p>
            <a:r>
              <a:rPr kumimoji="1" lang="ja-JP" altLang="en-US" dirty="0" smtClean="0"/>
              <a:t>まず、先生に低い目線といわれて考えていたら、やっぱり低い目線と言えば子供だなーと思い、子供について考えていました。</a:t>
            </a:r>
            <a:endParaRPr kumimoji="1" lang="en-US" altLang="ja-JP" dirty="0" smtClean="0"/>
          </a:p>
          <a:p>
            <a:r>
              <a:rPr kumimoji="1" lang="ja-JP" altLang="en-US" dirty="0" smtClean="0"/>
              <a:t>子供の行動パターンは、大人と一緒以外では子供だけで集まることが多いうえに、周囲を顧みない行動をする</a:t>
            </a:r>
            <a:r>
              <a:rPr kumimoji="1" lang="ja-JP" altLang="en-US" dirty="0" err="1" smtClean="0"/>
              <a:t>こどが</a:t>
            </a:r>
            <a:r>
              <a:rPr kumimoji="1" lang="ja-JP" altLang="en-US" dirty="0" smtClean="0"/>
              <a:t>多いなとか考えているうちに、子供だけを取り扱ったシミュレーションなんかも面白そうだなと思いました。</a:t>
            </a:r>
            <a:endParaRPr kumimoji="1" lang="en-US" altLang="ja-JP" dirty="0" smtClean="0"/>
          </a:p>
          <a:p>
            <a:r>
              <a:rPr kumimoji="1" lang="ja-JP" altLang="en-US" dirty="0" smtClean="0"/>
              <a:t>次からは先生とお話しする前に少し考えていたことで、まず、扱うならイベントみたいに人が密集している状況について扱ってみたいと考えてました。同じ人が密集する状況でも、避難や駅構内のシミュレーションは割と研究されているので、あまり扱いたくないなと思っ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DDD9446-AB0E-4F07-9659-1E680D109272}" type="slidenum">
              <a:rPr kumimoji="1" lang="ja-JP" altLang="en-US" smtClean="0"/>
              <a:t>5</a:t>
            </a:fld>
            <a:endParaRPr kumimoji="1" lang="ja-JP" altLang="en-US"/>
          </a:p>
        </p:txBody>
      </p:sp>
    </p:spTree>
    <p:extLst>
      <p:ext uri="{BB962C8B-B14F-4D97-AF65-F5344CB8AC3E}">
        <p14:creationId xmlns:p14="http://schemas.microsoft.com/office/powerpoint/2010/main" val="874611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E9910E83-F4B8-4B9E-984C-E939E35D8531}" type="datetime1">
              <a:rPr lang="en-US" altLang="ja-JP" smtClean="0"/>
              <a:t>4/4/2016</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656ECC7-A00C-4E4F-A492-3E7FE766E8BC}" type="datetime1">
              <a:rPr lang="en-US" altLang="ja-JP" smtClean="0"/>
              <a:t>4/4/2016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ADA8DE8-8D00-427E-AD63-83847983907B}" type="datetime1">
              <a:rPr lang="en-US" altLang="ja-JP" smtClean="0"/>
              <a:t>4/4/2016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1BE0166-C8EA-420F-BFFA-5E8EE08E45E4}" type="datetime1">
              <a:rPr lang="en-US" altLang="ja-JP" smtClean="0"/>
              <a:t>4/4/2016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C15539D-CF11-44D9-B33E-5A6830F5EF87}" type="datetime1">
              <a:rPr lang="en-US" altLang="ja-JP" smtClean="0"/>
              <a:t>4/4/2016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A72488C-CC64-4E76-B6A7-3599D05F264F}" type="datetime1">
              <a:rPr lang="en-US" altLang="ja-JP" smtClean="0"/>
              <a:t>4/4/2016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47C5E5D-5F7D-4390-8F43-196D641CF97C}" type="datetime1">
              <a:rPr lang="en-US" altLang="ja-JP" smtClean="0"/>
              <a:t>4/4/2016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E4115A5-A1DE-48A7-AD0D-BFB24305202E}" type="datetime1">
              <a:rPr lang="en-US" altLang="ja-JP" smtClean="0"/>
              <a:t>4/4/2016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209A24-639D-45AA-BC9F-E2E47098A624}" type="datetime1">
              <a:rPr lang="en-US" altLang="ja-JP" smtClean="0"/>
              <a:t>4/4/2016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88142D2-E05E-4E8B-BE2A-40AC5AD8A0EF}" type="datetime1">
              <a:rPr lang="en-US" altLang="ja-JP" smtClean="0"/>
              <a:t>4/4/2016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4FEB4C3-FAB6-42B7-9C54-052697259FFD}" type="datetime1">
              <a:rPr lang="en-US" altLang="ja-JP" smtClean="0"/>
              <a:t>4/4/2016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4EF17982-D4AC-4E0F-952F-B6CCD90C7E50}" type="datetime1">
              <a:rPr lang="en-US" altLang="ja-JP" smtClean="0"/>
              <a:t>4/4/2016</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kumimoji="1"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kumimoji="1"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sz="6000" dirty="0" smtClean="0"/>
              <a:t>卒論ネタ</a:t>
            </a:r>
            <a:endParaRPr kumimoji="1" lang="ja-JP" altLang="en-US" dirty="0"/>
          </a:p>
        </p:txBody>
      </p:sp>
      <p:sp>
        <p:nvSpPr>
          <p:cNvPr id="3" name="サブタイトル 2"/>
          <p:cNvSpPr>
            <a:spLocks noGrp="1"/>
          </p:cNvSpPr>
          <p:nvPr>
            <p:ph type="subTitle" idx="1"/>
          </p:nvPr>
        </p:nvSpPr>
        <p:spPr/>
        <p:txBody>
          <a:bodyPr/>
          <a:lstStyle/>
          <a:p>
            <a:r>
              <a:rPr kumimoji="1" lang="en-US" altLang="ja-JP" dirty="0" smtClean="0"/>
              <a:t>13K1102</a:t>
            </a:r>
            <a:r>
              <a:rPr lang="ja-JP" altLang="en-US" dirty="0"/>
              <a:t>　</a:t>
            </a:r>
            <a:r>
              <a:rPr lang="ja-JP" altLang="en-US" dirty="0" smtClean="0"/>
              <a:t>伊織　瞳</a:t>
            </a:r>
            <a:endParaRPr kumimoji="1" lang="ja-JP" altLang="en-US" dirty="0"/>
          </a:p>
        </p:txBody>
      </p:sp>
    </p:spTree>
    <p:extLst>
      <p:ext uri="{BB962C8B-B14F-4D97-AF65-F5344CB8AC3E}">
        <p14:creationId xmlns:p14="http://schemas.microsoft.com/office/powerpoint/2010/main" val="2038229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やりたいこと</a:t>
            </a:r>
            <a:endParaRPr kumimoji="1" lang="ja-JP" altLang="en-US" dirty="0"/>
          </a:p>
        </p:txBody>
      </p:sp>
      <p:sp>
        <p:nvSpPr>
          <p:cNvPr id="3" name="コンテンツ プレースホルダー 2"/>
          <p:cNvSpPr>
            <a:spLocks noGrp="1"/>
          </p:cNvSpPr>
          <p:nvPr>
            <p:ph idx="1"/>
          </p:nvPr>
        </p:nvSpPr>
        <p:spPr>
          <a:xfrm>
            <a:off x="1143000" y="3376534"/>
            <a:ext cx="9872871" cy="1345367"/>
          </a:xfrm>
        </p:spPr>
        <p:txBody>
          <a:bodyPr>
            <a:normAutofit/>
          </a:bodyPr>
          <a:lstStyle/>
          <a:p>
            <a:pPr marL="45720" indent="0" algn="ctr">
              <a:buNone/>
            </a:pPr>
            <a:r>
              <a:rPr lang="ja-JP" altLang="en-US" sz="4800" dirty="0" smtClean="0">
                <a:solidFill>
                  <a:schemeClr val="tx1"/>
                </a:solidFill>
              </a:rPr>
              <a:t>歩行者シミュレーション</a:t>
            </a:r>
            <a:endParaRPr lang="en-US" altLang="ja-JP" sz="4800" dirty="0" smtClean="0">
              <a:solidFill>
                <a:schemeClr val="tx1"/>
              </a:solidFill>
            </a:endParaRPr>
          </a:p>
          <a:p>
            <a:pPr marL="45720" indent="0" algn="ctr">
              <a:buNone/>
            </a:pPr>
            <a:endParaRPr kumimoji="1" lang="ja-JP" altLang="en-US" dirty="0">
              <a:solidFill>
                <a:schemeClr val="tx1"/>
              </a:solidFill>
            </a:endParaRPr>
          </a:p>
        </p:txBody>
      </p:sp>
      <p:sp>
        <p:nvSpPr>
          <p:cNvPr id="4" name="スライド番号プレースホルダー 3"/>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47372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教授と相談した内容について</a:t>
            </a:r>
            <a:endParaRPr kumimoji="1" lang="ja-JP" altLang="en-US" dirty="0"/>
          </a:p>
        </p:txBody>
      </p:sp>
      <p:sp>
        <p:nvSpPr>
          <p:cNvPr id="3" name="コンテンツ プレースホルダー 2"/>
          <p:cNvSpPr>
            <a:spLocks noGrp="1"/>
          </p:cNvSpPr>
          <p:nvPr>
            <p:ph idx="1"/>
          </p:nvPr>
        </p:nvSpPr>
        <p:spPr>
          <a:xfrm>
            <a:off x="1143000" y="2057400"/>
            <a:ext cx="9875520" cy="4038600"/>
          </a:xfrm>
        </p:spPr>
        <p:txBody>
          <a:bodyPr/>
          <a:lstStyle/>
          <a:p>
            <a:r>
              <a:rPr kumimoji="1" lang="en-US" altLang="ja-JP" dirty="0" smtClean="0">
                <a:solidFill>
                  <a:schemeClr val="tx1"/>
                </a:solidFill>
              </a:rPr>
              <a:t>3</a:t>
            </a:r>
            <a:r>
              <a:rPr kumimoji="1" lang="ja-JP" altLang="en-US" dirty="0" smtClean="0">
                <a:solidFill>
                  <a:schemeClr val="tx1"/>
                </a:solidFill>
              </a:rPr>
              <a:t>次元のシミュレーションを扱う</a:t>
            </a:r>
            <a:endParaRPr kumimoji="1" lang="en-US" altLang="ja-JP" dirty="0" smtClean="0">
              <a:solidFill>
                <a:schemeClr val="tx1"/>
              </a:solidFill>
            </a:endParaRPr>
          </a:p>
          <a:p>
            <a:pPr lvl="1">
              <a:buFont typeface="Wingdings" panose="05000000000000000000" pitchFamily="2" charset="2"/>
              <a:buChar char="Ø"/>
            </a:pPr>
            <a:r>
              <a:rPr lang="ja-JP" altLang="en-US" sz="2200" dirty="0" smtClean="0">
                <a:solidFill>
                  <a:schemeClr val="tx1"/>
                </a:solidFill>
              </a:rPr>
              <a:t>低い目線から見ると面白いのではないか。</a:t>
            </a:r>
            <a:endParaRPr lang="en-US" altLang="ja-JP" sz="2200" dirty="0" smtClean="0">
              <a:solidFill>
                <a:schemeClr val="tx1"/>
              </a:solidFill>
            </a:endParaRPr>
          </a:p>
          <a:p>
            <a:pPr lvl="2">
              <a:buFont typeface="Wingdings" panose="05000000000000000000" pitchFamily="2" charset="2"/>
              <a:buChar char="Ø"/>
            </a:pPr>
            <a:r>
              <a:rPr kumimoji="1" lang="ja-JP" altLang="en-US" sz="2200" dirty="0" smtClean="0">
                <a:solidFill>
                  <a:schemeClr val="tx1"/>
                </a:solidFill>
              </a:rPr>
              <a:t>低い目線から群衆を見る方法の開発</a:t>
            </a:r>
            <a:r>
              <a:rPr kumimoji="1" lang="ja-JP" altLang="en-US" sz="1400" dirty="0" smtClean="0">
                <a:solidFill>
                  <a:schemeClr val="tx1"/>
                </a:solidFill>
              </a:rPr>
              <a:t>？</a:t>
            </a:r>
            <a:endParaRPr lang="en-US" altLang="ja-JP" sz="1200" dirty="0">
              <a:solidFill>
                <a:schemeClr val="tx1"/>
              </a:solidFill>
            </a:endParaRPr>
          </a:p>
          <a:p>
            <a:pPr>
              <a:buFont typeface="Arial" panose="020B0604020202020204" pitchFamily="34" charset="0"/>
              <a:buChar char="•"/>
            </a:pPr>
            <a:endParaRPr lang="en-US" altLang="ja-JP" sz="2600" dirty="0" smtClean="0">
              <a:solidFill>
                <a:schemeClr val="tx1"/>
              </a:solidFill>
            </a:endParaRPr>
          </a:p>
          <a:p>
            <a:pPr>
              <a:buFont typeface="Arial" panose="020B0604020202020204" pitchFamily="34" charset="0"/>
              <a:buChar char="•"/>
            </a:pPr>
            <a:r>
              <a:rPr lang="ja-JP" altLang="en-US" dirty="0" smtClean="0">
                <a:solidFill>
                  <a:schemeClr val="tx1"/>
                </a:solidFill>
              </a:rPr>
              <a:t>データを集めるのが大変。</a:t>
            </a:r>
            <a:endParaRPr lang="en-US" altLang="ja-JP" dirty="0" smtClean="0">
              <a:solidFill>
                <a:schemeClr val="tx1"/>
              </a:solidFill>
            </a:endParaRPr>
          </a:p>
          <a:p>
            <a:pPr>
              <a:buFont typeface="Arial" panose="020B0604020202020204" pitchFamily="34" charset="0"/>
              <a:buChar char="•"/>
            </a:pPr>
            <a:r>
              <a:rPr lang="ja-JP" altLang="en-US" dirty="0" smtClean="0">
                <a:solidFill>
                  <a:schemeClr val="tx1"/>
                </a:solidFill>
              </a:rPr>
              <a:t>産業技術総合研究所サービス工学研究センター</a:t>
            </a:r>
            <a:r>
              <a:rPr lang="ja-JP" altLang="en-US" dirty="0" smtClean="0">
                <a:solidFill>
                  <a:schemeClr val="tx1"/>
                </a:solidFill>
              </a:rPr>
              <a:t>所属</a:t>
            </a:r>
            <a:r>
              <a:rPr lang="en-US" altLang="ja-JP" dirty="0">
                <a:solidFill>
                  <a:schemeClr val="tx1"/>
                </a:solidFill>
              </a:rPr>
              <a:t>(※1)</a:t>
            </a:r>
            <a:r>
              <a:rPr lang="ja-JP" altLang="en-US" dirty="0" smtClean="0">
                <a:solidFill>
                  <a:schemeClr val="tx1"/>
                </a:solidFill>
              </a:rPr>
              <a:t>の</a:t>
            </a:r>
            <a:r>
              <a:rPr lang="ja-JP" altLang="en-US" dirty="0" smtClean="0">
                <a:solidFill>
                  <a:schemeClr val="tx1"/>
                </a:solidFill>
              </a:rPr>
              <a:t>山下倫央</a:t>
            </a:r>
            <a:r>
              <a:rPr lang="ja-JP" altLang="en-US" dirty="0" smtClean="0">
                <a:solidFill>
                  <a:schemeClr val="tx1"/>
                </a:solidFill>
              </a:rPr>
              <a:t>さんと</a:t>
            </a:r>
            <a:r>
              <a:rPr lang="ja-JP" altLang="en-US" dirty="0" smtClean="0">
                <a:solidFill>
                  <a:schemeClr val="tx1"/>
                </a:solidFill>
              </a:rPr>
              <a:t>協力し、データを集められないか。</a:t>
            </a:r>
            <a:endParaRPr lang="en-US" altLang="ja-JP" dirty="0" smtClean="0">
              <a:solidFill>
                <a:schemeClr val="tx1"/>
              </a:solidFill>
            </a:endParaRPr>
          </a:p>
        </p:txBody>
      </p:sp>
      <p:sp>
        <p:nvSpPr>
          <p:cNvPr id="4" name="テキスト ボックス 3"/>
          <p:cNvSpPr txBox="1"/>
          <p:nvPr/>
        </p:nvSpPr>
        <p:spPr>
          <a:xfrm>
            <a:off x="1528997" y="6135974"/>
            <a:ext cx="8799226" cy="338554"/>
          </a:xfrm>
          <a:prstGeom prst="rect">
            <a:avLst/>
          </a:prstGeom>
          <a:noFill/>
        </p:spPr>
        <p:txBody>
          <a:bodyPr wrap="square" rtlCol="0">
            <a:spAutoFit/>
          </a:bodyPr>
          <a:lstStyle/>
          <a:p>
            <a:r>
              <a:rPr kumimoji="1" lang="en-US" altLang="ja-JP" sz="1600" dirty="0" smtClean="0"/>
              <a:t>※1:2014</a:t>
            </a:r>
            <a:r>
              <a:rPr kumimoji="1" lang="ja-JP" altLang="en-US" sz="1600" dirty="0" smtClean="0"/>
              <a:t>年</a:t>
            </a:r>
            <a:r>
              <a:rPr kumimoji="1" lang="en-US" altLang="ja-JP" sz="1600" dirty="0" smtClean="0"/>
              <a:t>12</a:t>
            </a:r>
            <a:r>
              <a:rPr kumimoji="1" lang="ja-JP" altLang="en-US" sz="1600" dirty="0" smtClean="0"/>
              <a:t>月</a:t>
            </a:r>
            <a:r>
              <a:rPr kumimoji="1" lang="en-US" altLang="ja-JP" sz="1600" dirty="0" smtClean="0"/>
              <a:t>26</a:t>
            </a:r>
            <a:r>
              <a:rPr kumimoji="1" lang="ja-JP" altLang="en-US" sz="1600" dirty="0" smtClean="0"/>
              <a:t>日現在</a:t>
            </a:r>
            <a:endParaRPr kumimoji="1" lang="ja-JP" altLang="en-US" sz="1600" dirty="0"/>
          </a:p>
        </p:txBody>
      </p:sp>
      <p:sp>
        <p:nvSpPr>
          <p:cNvPr id="5" name="スライド番号プレースホルダー 4"/>
          <p:cNvSpPr>
            <a:spLocks noGrp="1"/>
          </p:cNvSpPr>
          <p:nvPr>
            <p:ph type="sldNum" sz="quarter" idx="12"/>
          </p:nvPr>
        </p:nvSpPr>
        <p:spPr/>
        <p:txBody>
          <a:bodyPr/>
          <a:lstStyle/>
          <a:p>
            <a:fld id="{4FAB73BC-B049-4115-A692-8D63A059BFB8}" type="slidenum">
              <a:rPr lang="en-US" smtClean="0"/>
              <a:t>3</a:t>
            </a:fld>
            <a:endParaRPr lang="en-US" dirty="0"/>
          </a:p>
        </p:txBody>
      </p:sp>
    </p:spTree>
    <p:extLst>
      <p:ext uri="{BB962C8B-B14F-4D97-AF65-F5344CB8AC3E}">
        <p14:creationId xmlns:p14="http://schemas.microsoft.com/office/powerpoint/2010/main" val="3661441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歩行者モデル</a:t>
            </a:r>
            <a:r>
              <a:rPr kumimoji="1" lang="ja-JP" altLang="en-US" dirty="0" smtClean="0"/>
              <a:t>について</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solidFill>
                  <a:schemeClr val="tx1"/>
                </a:solidFill>
              </a:rPr>
              <a:t>どの歩行者モデルを使用するのか。</a:t>
            </a:r>
            <a:endParaRPr kumimoji="1" lang="en-US" altLang="ja-JP" dirty="0" smtClean="0">
              <a:solidFill>
                <a:schemeClr val="tx1"/>
              </a:solidFill>
            </a:endParaRPr>
          </a:p>
          <a:p>
            <a:endParaRPr lang="en-US" altLang="ja-JP" dirty="0">
              <a:solidFill>
                <a:schemeClr val="tx1"/>
              </a:solidFill>
            </a:endParaRPr>
          </a:p>
          <a:p>
            <a:r>
              <a:rPr kumimoji="1" lang="en-US" altLang="ja-JP" dirty="0" smtClean="0">
                <a:solidFill>
                  <a:schemeClr val="tx1"/>
                </a:solidFill>
              </a:rPr>
              <a:t>Helbing</a:t>
            </a:r>
            <a:r>
              <a:rPr kumimoji="1" lang="ja-JP" altLang="en-US" dirty="0" smtClean="0">
                <a:solidFill>
                  <a:schemeClr val="tx1"/>
                </a:solidFill>
              </a:rPr>
              <a:t>などに</a:t>
            </a:r>
            <a:r>
              <a:rPr kumimoji="1" lang="ja-JP" altLang="en-US" dirty="0" smtClean="0">
                <a:solidFill>
                  <a:schemeClr val="tx1"/>
                </a:solidFill>
              </a:rPr>
              <a:t>よる</a:t>
            </a:r>
            <a:r>
              <a:rPr lang="ja-JP" altLang="en-US" dirty="0">
                <a:solidFill>
                  <a:schemeClr val="tx1"/>
                </a:solidFill>
              </a:rPr>
              <a:t>粒子</a:t>
            </a:r>
            <a:r>
              <a:rPr kumimoji="1" lang="ja-JP" altLang="en-US" dirty="0" smtClean="0">
                <a:solidFill>
                  <a:schemeClr val="tx1"/>
                </a:solidFill>
              </a:rPr>
              <a:t>力学的</a:t>
            </a:r>
            <a:r>
              <a:rPr kumimoji="1" lang="ja-JP" altLang="en-US" dirty="0" smtClean="0">
                <a:solidFill>
                  <a:schemeClr val="tx1"/>
                </a:solidFill>
              </a:rPr>
              <a:t>モデル</a:t>
            </a:r>
            <a:endParaRPr kumimoji="1" lang="en-US" altLang="ja-JP" dirty="0" smtClean="0">
              <a:solidFill>
                <a:schemeClr val="tx1"/>
              </a:solidFill>
            </a:endParaRPr>
          </a:p>
          <a:p>
            <a:pPr lvl="1"/>
            <a:r>
              <a:rPr lang="ja-JP" altLang="en-US" dirty="0" smtClean="0">
                <a:solidFill>
                  <a:schemeClr val="tx1"/>
                </a:solidFill>
              </a:rPr>
              <a:t>個人に対し加速・障害物回避・パーソナルスペースなどの計算を行う。</a:t>
            </a:r>
            <a:endParaRPr lang="en-US" altLang="ja-JP" dirty="0" smtClean="0">
              <a:solidFill>
                <a:schemeClr val="tx1"/>
              </a:solidFill>
            </a:endParaRPr>
          </a:p>
          <a:p>
            <a:r>
              <a:rPr kumimoji="1" lang="en-US" altLang="ja-JP" dirty="0" smtClean="0">
                <a:solidFill>
                  <a:schemeClr val="tx1"/>
                </a:solidFill>
              </a:rPr>
              <a:t>Navigation graph</a:t>
            </a:r>
            <a:r>
              <a:rPr kumimoji="1" lang="ja-JP" altLang="en-US" dirty="0" err="1" smtClean="0">
                <a:solidFill>
                  <a:schemeClr val="tx1"/>
                </a:solidFill>
              </a:rPr>
              <a:t>のような</a:t>
            </a:r>
            <a:r>
              <a:rPr kumimoji="1" lang="ja-JP" altLang="en-US" dirty="0" smtClean="0">
                <a:solidFill>
                  <a:schemeClr val="tx1"/>
                </a:solidFill>
              </a:rPr>
              <a:t>モデル</a:t>
            </a:r>
            <a:endParaRPr kumimoji="1" lang="en-US" altLang="ja-JP" dirty="0" smtClean="0">
              <a:solidFill>
                <a:schemeClr val="tx1"/>
              </a:solidFill>
            </a:endParaRPr>
          </a:p>
          <a:p>
            <a:pPr lvl="1"/>
            <a:r>
              <a:rPr lang="ja-JP" altLang="en-US" dirty="0" smtClean="0">
                <a:solidFill>
                  <a:schemeClr val="tx1"/>
                </a:solidFill>
              </a:rPr>
              <a:t>集団に対し</a:t>
            </a:r>
            <a:r>
              <a:rPr lang="en-US" altLang="ja-JP" dirty="0" smtClean="0">
                <a:solidFill>
                  <a:schemeClr val="tx1"/>
                </a:solidFill>
              </a:rPr>
              <a:t>flow</a:t>
            </a:r>
            <a:r>
              <a:rPr lang="ja-JP" altLang="en-US" dirty="0" smtClean="0">
                <a:solidFill>
                  <a:schemeClr val="tx1"/>
                </a:solidFill>
              </a:rPr>
              <a:t>を設定し、操作を行う。</a:t>
            </a:r>
            <a:endParaRPr kumimoji="1" lang="ja-JP" altLang="en-US" dirty="0">
              <a:solidFill>
                <a:schemeClr val="tx1"/>
              </a:solidFill>
            </a:endParaRPr>
          </a:p>
        </p:txBody>
      </p:sp>
      <p:pic>
        <p:nvPicPr>
          <p:cNvPr id="4" name="図 3"/>
          <p:cNvPicPr>
            <a:picLocks noChangeAspect="1"/>
          </p:cNvPicPr>
          <p:nvPr/>
        </p:nvPicPr>
        <p:blipFill>
          <a:blip r:embed="rId3"/>
          <a:stretch>
            <a:fillRect/>
          </a:stretch>
        </p:blipFill>
        <p:spPr>
          <a:xfrm>
            <a:off x="6209730" y="4490548"/>
            <a:ext cx="5144011" cy="1811119"/>
          </a:xfrm>
          <a:prstGeom prst="rect">
            <a:avLst/>
          </a:prstGeom>
        </p:spPr>
      </p:pic>
      <p:sp>
        <p:nvSpPr>
          <p:cNvPr id="5" name="スライド番号プレースホルダー 4"/>
          <p:cNvSpPr>
            <a:spLocks noGrp="1"/>
          </p:cNvSpPr>
          <p:nvPr>
            <p:ph type="sldNum" sz="quarter" idx="12"/>
          </p:nvPr>
        </p:nvSpPr>
        <p:spPr/>
        <p:txBody>
          <a:bodyPr/>
          <a:lstStyle/>
          <a:p>
            <a:fld id="{4FAB73BC-B049-4115-A692-8D63A059BFB8}" type="slidenum">
              <a:rPr lang="en-US" smtClean="0"/>
              <a:t>4</a:t>
            </a:fld>
            <a:endParaRPr lang="en-US" dirty="0"/>
          </a:p>
        </p:txBody>
      </p:sp>
    </p:spTree>
    <p:extLst>
      <p:ext uri="{BB962C8B-B14F-4D97-AF65-F5344CB8AC3E}">
        <p14:creationId xmlns:p14="http://schemas.microsoft.com/office/powerpoint/2010/main" val="1783207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その他：漠然と考えていたこと</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solidFill>
                  <a:schemeClr val="tx1"/>
                </a:solidFill>
              </a:rPr>
              <a:t>低い目線と言えば、子供。</a:t>
            </a:r>
            <a:endParaRPr kumimoji="1" lang="en-US" altLang="ja-JP" dirty="0" smtClean="0">
              <a:solidFill>
                <a:schemeClr val="tx1"/>
              </a:solidFill>
            </a:endParaRPr>
          </a:p>
          <a:p>
            <a:pPr lvl="1"/>
            <a:r>
              <a:rPr lang="ja-JP" altLang="en-US" dirty="0" smtClean="0">
                <a:solidFill>
                  <a:schemeClr val="tx1"/>
                </a:solidFill>
              </a:rPr>
              <a:t>子供だけの歩行者シミュレーションとか、面白そう。</a:t>
            </a:r>
            <a:endParaRPr lang="en-US" altLang="ja-JP" dirty="0" smtClean="0">
              <a:solidFill>
                <a:schemeClr val="tx1"/>
              </a:solidFill>
            </a:endParaRPr>
          </a:p>
          <a:p>
            <a:pPr lvl="1"/>
            <a:endParaRPr kumimoji="1" lang="en-US" altLang="ja-JP" dirty="0">
              <a:solidFill>
                <a:schemeClr val="tx1"/>
              </a:solidFill>
            </a:endParaRPr>
          </a:p>
          <a:p>
            <a:r>
              <a:rPr kumimoji="1" lang="ja-JP" altLang="en-US" dirty="0" smtClean="0">
                <a:solidFill>
                  <a:schemeClr val="tx1"/>
                </a:solidFill>
              </a:rPr>
              <a:t>人が密集する状況について扱ってみたい。</a:t>
            </a:r>
            <a:endParaRPr kumimoji="1" lang="en-US" altLang="ja-JP" dirty="0" smtClean="0">
              <a:solidFill>
                <a:schemeClr val="tx1"/>
              </a:solidFill>
            </a:endParaRPr>
          </a:p>
          <a:p>
            <a:pPr lvl="1">
              <a:buFont typeface="Wingdings" panose="05000000000000000000" pitchFamily="2" charset="2"/>
              <a:buChar char="Ø"/>
            </a:pPr>
            <a:r>
              <a:rPr lang="ja-JP" altLang="en-US" dirty="0" smtClean="0">
                <a:solidFill>
                  <a:schemeClr val="tx1"/>
                </a:solidFill>
              </a:rPr>
              <a:t>イベント会場など。</a:t>
            </a:r>
            <a:endParaRPr lang="en-US" altLang="ja-JP" dirty="0" smtClean="0">
              <a:solidFill>
                <a:schemeClr val="tx1"/>
              </a:solidFill>
            </a:endParaRPr>
          </a:p>
          <a:p>
            <a:pPr lvl="1">
              <a:buFont typeface="Wingdings" panose="05000000000000000000" pitchFamily="2" charset="2"/>
              <a:buChar char="Ø"/>
            </a:pPr>
            <a:r>
              <a:rPr lang="ja-JP" altLang="en-US" dirty="0" smtClean="0">
                <a:solidFill>
                  <a:schemeClr val="tx1"/>
                </a:solidFill>
              </a:rPr>
              <a:t>避難や駅のシミュレーションはかなり行われているので、扱いたくない。</a:t>
            </a:r>
            <a:endParaRPr lang="en-US" altLang="ja-JP" dirty="0" smtClean="0">
              <a:solidFill>
                <a:schemeClr val="tx1"/>
              </a:solidFill>
            </a:endParaRPr>
          </a:p>
          <a:p>
            <a:pPr lvl="1">
              <a:buFont typeface="Wingdings" panose="05000000000000000000" pitchFamily="2" charset="2"/>
              <a:buChar char="Ø"/>
            </a:pPr>
            <a:endParaRPr kumimoji="1" lang="en-US" altLang="ja-JP" dirty="0" smtClean="0">
              <a:solidFill>
                <a:schemeClr val="tx1"/>
              </a:solidFill>
            </a:endParaRPr>
          </a:p>
          <a:p>
            <a:endParaRPr kumimoji="1" lang="ja-JP" altLang="en-US" dirty="0">
              <a:solidFill>
                <a:schemeClr val="tx1"/>
              </a:solidFill>
            </a:endParaRPr>
          </a:p>
        </p:txBody>
      </p:sp>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t="38251"/>
          <a:stretch/>
        </p:blipFill>
        <p:spPr>
          <a:xfrm>
            <a:off x="8982239" y="4452076"/>
            <a:ext cx="1850294" cy="2031167"/>
          </a:xfrm>
          <a:prstGeom prst="rect">
            <a:avLst/>
          </a:prstGeom>
        </p:spPr>
      </p:pic>
      <p:pic>
        <p:nvPicPr>
          <p:cNvPr id="6" name="図 5"/>
          <p:cNvPicPr>
            <a:picLocks noChangeAspect="1"/>
          </p:cNvPicPr>
          <p:nvPr/>
        </p:nvPicPr>
        <p:blipFill rotWithShape="1">
          <a:blip r:embed="rId4">
            <a:extLst>
              <a:ext uri="{28A0092B-C50C-407E-A947-70E740481C1C}">
                <a14:useLocalDpi xmlns:a14="http://schemas.microsoft.com/office/drawing/2010/main" val="0"/>
              </a:ext>
            </a:extLst>
          </a:blip>
          <a:srcRect t="35301"/>
          <a:stretch/>
        </p:blipFill>
        <p:spPr>
          <a:xfrm>
            <a:off x="5359567" y="5231565"/>
            <a:ext cx="3439334" cy="1251678"/>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0551" y="4388056"/>
            <a:ext cx="3238813" cy="2159209"/>
          </a:xfrm>
          <a:prstGeom prst="rect">
            <a:avLst/>
          </a:prstGeom>
        </p:spPr>
      </p:pic>
      <p:sp>
        <p:nvSpPr>
          <p:cNvPr id="5" name="スライド番号プレースホルダー 4"/>
          <p:cNvSpPr>
            <a:spLocks noGrp="1"/>
          </p:cNvSpPr>
          <p:nvPr>
            <p:ph type="sldNum" sz="quarter" idx="12"/>
          </p:nvPr>
        </p:nvSpPr>
        <p:spPr/>
        <p:txBody>
          <a:bodyPr/>
          <a:lstStyle/>
          <a:p>
            <a:fld id="{4FAB73BC-B049-4115-A692-8D63A059BFB8}" type="slidenum">
              <a:rPr lang="en-US" smtClean="0"/>
              <a:t>5</a:t>
            </a:fld>
            <a:endParaRPr lang="en-US" dirty="0"/>
          </a:p>
        </p:txBody>
      </p:sp>
    </p:spTree>
    <p:extLst>
      <p:ext uri="{BB962C8B-B14F-4D97-AF65-F5344CB8AC3E}">
        <p14:creationId xmlns:p14="http://schemas.microsoft.com/office/powerpoint/2010/main" val="73945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基礎">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基礎</Template>
  <TotalTime>764</TotalTime>
  <Words>763</Words>
  <Application>Microsoft Office PowerPoint</Application>
  <PresentationFormat>ワイド画面</PresentationFormat>
  <Paragraphs>48</Paragraphs>
  <Slides>5</Slides>
  <Notes>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5</vt:i4>
      </vt:variant>
    </vt:vector>
  </HeadingPairs>
  <TitlesOfParts>
    <vt:vector size="12" baseType="lpstr">
      <vt:lpstr>ＭＳ Ｐゴシック</vt:lpstr>
      <vt:lpstr>ＭＳ ゴシック</vt:lpstr>
      <vt:lpstr>Arial</vt:lpstr>
      <vt:lpstr>Calibri</vt:lpstr>
      <vt:lpstr>Corbel</vt:lpstr>
      <vt:lpstr>Wingdings</vt:lpstr>
      <vt:lpstr>基礎</vt:lpstr>
      <vt:lpstr>卒論ネタ</vt:lpstr>
      <vt:lpstr>やりたいこと</vt:lpstr>
      <vt:lpstr>教授と相談した内容について</vt:lpstr>
      <vt:lpstr>歩行者モデルについて</vt:lpstr>
      <vt:lpstr>その他：漠然と考えていたこと</vt:lpstr>
    </vt:vector>
  </TitlesOfParts>
  <Company>法政大学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卒論ネタ</dc:title>
  <dc:creator>伊織瞳</dc:creator>
  <cp:lastModifiedBy>伊織瞳</cp:lastModifiedBy>
  <cp:revision>16</cp:revision>
  <dcterms:created xsi:type="dcterms:W3CDTF">2016-04-03T14:05:01Z</dcterms:created>
  <dcterms:modified xsi:type="dcterms:W3CDTF">2016-04-04T12:53:14Z</dcterms:modified>
</cp:coreProperties>
</file>