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1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24" autoAdjust="0"/>
  </p:normalViewPr>
  <p:slideViewPr>
    <p:cSldViewPr snapToGrid="0">
      <p:cViewPr varScale="1">
        <p:scale>
          <a:sx n="70" d="100"/>
          <a:sy n="70" d="100"/>
        </p:scale>
        <p:origin x="1410" y="66"/>
      </p:cViewPr>
      <p:guideLst/>
    </p:cSldViewPr>
  </p:slideViewPr>
  <p:outlineViewPr>
    <p:cViewPr>
      <p:scale>
        <a:sx n="33" d="100"/>
        <a:sy n="33" d="100"/>
      </p:scale>
      <p:origin x="0" y="-6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D05BE-FEFC-4657-9AA5-E820747F4BFE}" type="datetimeFigureOut">
              <a:rPr kumimoji="1" lang="ja-JP" altLang="en-US" smtClean="0"/>
              <a:t>2015/11/30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0BBFD-2334-495F-B52E-43A66D974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924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solidFill>
                  <a:schemeClr val="tx1"/>
                </a:solidFill>
              </a:rPr>
              <a:t>個人の目的により、行動の選択肢から有用性が最大となるものを選ぶ。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ここでいう力は、歩行者の体を直接動かすものでなく、行動へのモチベーションに影響する力である。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BBFD-2334-495F-B52E-43A66D97494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328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BBFD-2334-495F-B52E-43A66D97494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017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なぜ等ポテンシャル線になるのか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BBFD-2334-495F-B52E-43A66D97494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449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err="1" smtClean="0">
                <a:solidFill>
                  <a:schemeClr val="tx1"/>
                </a:solidFill>
              </a:rPr>
              <a:t>、</a:t>
            </a:r>
            <a:r>
              <a:rPr lang="ja-JP" altLang="en-US" dirty="0" smtClean="0">
                <a:solidFill>
                  <a:schemeClr val="tx1"/>
                </a:solidFill>
              </a:rPr>
              <a:t>時間が経つごとに興味が減ることから、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BBFD-2334-495F-B52E-43A66D97494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078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ファイ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BBFD-2334-495F-B52E-43A66D97494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004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ゆらぎが発生する場合</a:t>
            </a:r>
            <a:endParaRPr kumimoji="1" lang="en-US" altLang="ja-JP" dirty="0" smtClean="0"/>
          </a:p>
          <a:p>
            <a:r>
              <a:rPr kumimoji="1" lang="ja-JP" altLang="en-US" dirty="0" smtClean="0"/>
              <a:t>行動選択肢が曖昧となるような状況</a:t>
            </a:r>
            <a:endParaRPr kumimoji="1" lang="en-US" altLang="ja-JP" dirty="0" smtClean="0"/>
          </a:p>
          <a:p>
            <a:r>
              <a:rPr kumimoji="1" lang="ja-JP" altLang="en-US" dirty="0" smtClean="0"/>
              <a:t>偶発的または計画された行動規則からの逸脱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BBFD-2334-495F-B52E-43A66D97494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079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ゆらぎが発生する場合</a:t>
            </a:r>
            <a:endParaRPr kumimoji="1" lang="en-US" altLang="ja-JP" dirty="0" smtClean="0"/>
          </a:p>
          <a:p>
            <a:r>
              <a:rPr kumimoji="1" lang="ja-JP" altLang="en-US" dirty="0" smtClean="0"/>
              <a:t>行動選択肢が曖昧となるような状況</a:t>
            </a:r>
            <a:endParaRPr kumimoji="1" lang="en-US" altLang="ja-JP" dirty="0" smtClean="0"/>
          </a:p>
          <a:p>
            <a:r>
              <a:rPr kumimoji="1" lang="ja-JP" altLang="en-US" dirty="0" smtClean="0"/>
              <a:t>偶発的または計画された行動規則からの逸脱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BBFD-2334-495F-B52E-43A66D974943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033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034472-04BC-4408-9F96-487CE57E9F75}" type="datetime1">
              <a:rPr lang="en-US" altLang="ja-JP" smtClean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7606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2BED-D4CF-403C-8B85-FFB1D7AA3C8B}" type="datetime1">
              <a:rPr lang="en-US" altLang="ja-JP" smtClean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96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67AD-DC59-4EB2-B5A3-7791A19E70E5}" type="datetime1">
              <a:rPr lang="en-US" altLang="ja-JP" smtClean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73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70E6-01E6-478C-90AC-BD37977055BC}" type="datetime1">
              <a:rPr lang="en-US" altLang="ja-JP" smtClean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36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0218-3F32-46FD-93E6-4782F1C454F1}" type="datetime1">
              <a:rPr lang="en-US" altLang="ja-JP" smtClean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5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B687-C306-4646-BBA0-5CF80F151A92}" type="datetime1">
              <a:rPr lang="en-US" altLang="ja-JP" smtClean="0"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530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D1B1-6648-4B57-9C36-1194456223AA}" type="datetime1">
              <a:rPr lang="en-US" altLang="ja-JP" smtClean="0"/>
              <a:t>11/30/2015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680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EA45-1EFA-4AF1-A944-24E1473719F8}" type="datetime1">
              <a:rPr lang="en-US" altLang="ja-JP" smtClean="0"/>
              <a:t>11/30/2015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29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6107-4362-48DF-95D9-E1E46A7B787C}" type="datetime1">
              <a:rPr lang="en-US" altLang="ja-JP" smtClean="0"/>
              <a:t>11/30/2015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77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28B6-D34E-4B0D-9E0F-2ABB3FA2C861}" type="datetime1">
              <a:rPr lang="en-US" altLang="ja-JP" smtClean="0"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51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F4E6-8ABF-4054-8F2D-1877429E1688}" type="datetime1">
              <a:rPr lang="en-US" altLang="ja-JP" smtClean="0"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551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668D9009-CF0F-423A-B428-419F12ECB203}" type="datetime1">
              <a:rPr lang="en-US" altLang="ja-JP" smtClean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665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kumimoji="1"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umimoji="1"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umimoji="1"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umimoji="1"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umimoji="1"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umimoji="1"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umimoji="1"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umimoji="1"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400" dirty="0" smtClean="0"/>
              <a:t>Social force model for pedestrian dynamics</a:t>
            </a:r>
            <a:endParaRPr kumimoji="1"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809948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Dirk Helbing, </a:t>
            </a:r>
            <a:r>
              <a:rPr kumimoji="1" lang="en-US" altLang="ja-JP" dirty="0" err="1" smtClean="0"/>
              <a:t>Péter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Molnár</a:t>
            </a:r>
            <a:endParaRPr kumimoji="1" lang="en-US" altLang="ja-JP" dirty="0" smtClean="0"/>
          </a:p>
          <a:p>
            <a:r>
              <a:rPr lang="en-US" altLang="ja-JP" dirty="0" smtClean="0"/>
              <a:t>PHYSICAL REVIEW E, VOLUME51, NUMBER 5, pp.4282-4286, 1995.</a:t>
            </a:r>
          </a:p>
          <a:p>
            <a:endParaRPr kumimoji="1" lang="en-US" altLang="ja-JP" dirty="0"/>
          </a:p>
          <a:p>
            <a:r>
              <a:rPr kumimoji="1" lang="en-US" altLang="ja-JP" dirty="0" smtClean="0"/>
              <a:t>13K1102</a:t>
            </a:r>
            <a:r>
              <a:rPr kumimoji="1" lang="ja-JP" altLang="en-US" dirty="0" smtClean="0"/>
              <a:t>　伊織　瞳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98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社会的な力の定義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857251" y="2057400"/>
                <a:ext cx="7404653" cy="4531554"/>
              </a:xfrm>
            </p:spPr>
            <p:txBody>
              <a:bodyPr>
                <a:normAutofit/>
              </a:bodyPr>
              <a:lstStyle/>
              <a:p>
                <a:r>
                  <a:rPr lang="ja-JP" altLang="en-US" dirty="0" smtClean="0">
                    <a:solidFill>
                      <a:schemeClr val="tx1"/>
                    </a:solidFill>
                  </a:rPr>
                  <a:t>これまでに議論を行った全ての影響を足し合わせる。</a:t>
                </a:r>
                <a:endParaRPr lang="en-US" altLang="ja-JP" dirty="0" smtClean="0">
                  <a:solidFill>
                    <a:schemeClr val="tx1"/>
                  </a:solidFill>
                </a:endParaRPr>
              </a:p>
              <a:p>
                <a:pPr marL="3429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en-US" altLang="ja-JP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kumimoji="1" lang="en-US" altLang="ja-JP" sz="1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kumimoji="1" lang="ja-JP" alt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e>
                      </m:acc>
                      <m:d>
                        <m:dPr>
                          <m:ctrlPr>
                            <a:rPr kumimoji="1" lang="en-US" altLang="ja-JP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acc>
                        <m:accPr>
                          <m:chr m:val="⃗"/>
                          <m:ctrlPr>
                            <a:rPr lang="ja-JP" alt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Sup>
                            <m:sSubSupPr>
                              <m:ctrlPr>
                                <a:rPr lang="en-US" altLang="ja-JP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ja-JP" sz="14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ja-JP" altLang="en-US" sz="14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  <m:sup>
                              <m:r>
                                <a:rPr lang="en-US" altLang="ja-JP" sz="14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bSup>
                        </m:e>
                      </m:acc>
                      <m:d>
                        <m:dPr>
                          <m:ctrlPr>
                            <a:rPr lang="en-US" altLang="ja-JP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altLang="ja-JP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ja-JP" altLang="en-US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ja-JP" sz="1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altLang="ja-JP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ja-JP" sz="14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ja-JP" altLang="en-US" sz="14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  <m:sup>
                              <m:r>
                                <a:rPr lang="en-US" altLang="ja-JP" sz="14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bSup>
                          <m:acc>
                            <m:accPr>
                              <m:chr m:val="⃗"/>
                              <m:ctrlPr>
                                <a:rPr lang="ja-JP" alt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Sup>
                                <m:sSubSupPr>
                                  <m:ctrlPr>
                                    <a:rPr lang="en-US" altLang="ja-JP" sz="1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ja-JP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ja-JP" altLang="en-US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  <m:sup>
                                  <m:r>
                                    <a:rPr lang="en-US" altLang="ja-JP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bSup>
                            </m:e>
                          </m:acc>
                        </m:e>
                      </m:d>
                      <m:r>
                        <a:rPr lang="en-US" altLang="ja-JP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ja-JP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ja-JP" alt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ja-JP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ja-JP" alt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</m:acc>
                            </m:e>
                            <m:sub>
                              <m:r>
                                <a:rPr lang="ja-JP" altLang="en-US" sz="14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𝛼𝛽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ja-JP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altLang="ja-JP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14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ja-JP" altLang="en-US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  <m:r>
                                <a:rPr lang="en-US" altLang="ja-JP" sz="14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altLang="ja-JP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14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ja-JP" altLang="en-US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  <m:r>
                                <a:rPr lang="en-US" altLang="ja-JP" sz="14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altLang="ja-JP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14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ja-JP" altLang="en-US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altLang="ja-JP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ja-JP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ja-JP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ja-JP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ja-JP" alt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</m:acc>
                            </m:e>
                            <m:sub>
                              <m:r>
                                <a:rPr lang="ja-JP" altLang="en-US" sz="14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altLang="ja-JP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ja-JP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altLang="ja-JP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14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ja-JP" altLang="en-US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  <m:r>
                                <a:rPr lang="en-US" altLang="ja-JP" sz="14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altLang="ja-JP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14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ja-JP" altLang="en-US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  <m:r>
                                <a:rPr lang="en-US" altLang="ja-JP" sz="14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altLang="ja-JP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14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ja-JP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ja-JP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hr m:val="∑"/>
                              <m:supHide m:val="on"/>
                              <m:ctrlPr>
                                <a:rPr lang="en-US" altLang="ja-JP" sz="1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altLang="ja-JP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ja-JP" alt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14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ja-JP" altLang="en-US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en-US" altLang="ja-JP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altLang="ja-JP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altLang="ja-JP" sz="1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14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b>
                                          <m:r>
                                            <a:rPr lang="ja-JP" altLang="en-US" sz="14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sub>
                                      </m:sSub>
                                    </m:e>
                                  </m:acc>
                                  <m:r>
                                    <a:rPr lang="en-US" altLang="ja-JP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ja-JP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n-US" altLang="ja-JP" sz="1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ja-JP" sz="14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ja-JP" altLang="en-US" sz="14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sub>
                                  </m:sSub>
                                  <m:r>
                                    <a:rPr lang="en-US" altLang="ja-JP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ja-JP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n-US" altLang="ja-JP" sz="1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ja-JP" sz="14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altLang="ja-JP" sz="14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ja-JP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ja-JP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kumimoji="1" lang="en-US" altLang="ja-JP" sz="1400" dirty="0">
                  <a:solidFill>
                    <a:schemeClr val="tx1"/>
                  </a:solidFill>
                </a:endParaRPr>
              </a:p>
              <a:p>
                <a:r>
                  <a:rPr lang="ja-JP" altLang="en-US" dirty="0" smtClean="0">
                    <a:solidFill>
                      <a:schemeClr val="tx1"/>
                    </a:solidFill>
                  </a:rPr>
                  <a:t>社会的な力は次のように定義される。</a:t>
                </a:r>
                <a:endParaRPr lang="en-US" altLang="ja-JP" dirty="0" smtClean="0">
                  <a:solidFill>
                    <a:schemeClr val="tx1"/>
                  </a:solidFill>
                </a:endParaRPr>
              </a:p>
              <a:p>
                <a:pPr marL="3429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ja-JP" alt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sub>
                            </m:sSub>
                          </m:e>
                        </m:acc>
                      </m:num>
                      <m:den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≔</m:t>
                    </m:r>
                    <m:acc>
                      <m:accPr>
                        <m:chr m:val="⃗"/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ja-JP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e>
                    </m:acc>
                    <m:d>
                      <m:dPr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𝑓𝑙𝑢𝑐𝑡𝑢𝑎𝑡𝑖𝑜𝑛𝑠</m:t>
                    </m:r>
                  </m:oMath>
                </a14:m>
                <a:r>
                  <a:rPr lang="ja-JP" altLang="en-US" dirty="0" smtClean="0">
                    <a:solidFill>
                      <a:schemeClr val="tx1"/>
                    </a:solidFill>
                  </a:rPr>
                  <a:t>　</a:t>
                </a:r>
                <a:r>
                  <a:rPr lang="en-US" altLang="ja-JP" dirty="0" smtClean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ja-JP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ja-JP" dirty="0" smtClean="0">
                    <a:solidFill>
                      <a:schemeClr val="tx1"/>
                    </a:solidFill>
                  </a:rPr>
                  <a:t>:</a:t>
                </a:r>
                <a:r>
                  <a:rPr lang="ja-JP" altLang="en-US" dirty="0" smtClean="0">
                    <a:solidFill>
                      <a:schemeClr val="tx1"/>
                    </a:solidFill>
                  </a:rPr>
                  <a:t>選択する速度</a:t>
                </a:r>
                <a:r>
                  <a:rPr lang="en-US" altLang="ja-JP" dirty="0" smtClean="0">
                    <a:solidFill>
                      <a:schemeClr val="tx1"/>
                    </a:solidFill>
                  </a:rPr>
                  <a:t>)</a:t>
                </a:r>
                <a:r>
                  <a:rPr lang="ja-JP" altLang="en-US" dirty="0" smtClean="0">
                    <a:solidFill>
                      <a:schemeClr val="tx1"/>
                    </a:solidFill>
                  </a:rPr>
                  <a:t>　</a:t>
                </a:r>
                <a:r>
                  <a:rPr lang="ja-JP" altLang="en-US" dirty="0">
                    <a:solidFill>
                      <a:schemeClr val="tx1"/>
                    </a:solidFill>
                  </a:rPr>
                  <a:t>・・</a:t>
                </a:r>
                <a:r>
                  <a:rPr lang="ja-JP" altLang="en-US" dirty="0" smtClean="0">
                    <a:solidFill>
                      <a:schemeClr val="tx1"/>
                    </a:solidFill>
                  </a:rPr>
                  <a:t>・①</a:t>
                </a:r>
                <a:endParaRPr lang="en-US" altLang="ja-JP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dirty="0" smtClean="0">
                    <a:solidFill>
                      <a:schemeClr val="tx1"/>
                    </a:solidFill>
                  </a:rPr>
                  <a:t>行動を現実化するために、以下の式を得る。</a:t>
                </a:r>
                <a:endParaRPr lang="en-US" altLang="ja-JP" dirty="0" smtClean="0">
                  <a:solidFill>
                    <a:schemeClr val="tx1"/>
                  </a:solidFill>
                </a:endParaRPr>
              </a:p>
              <a:p>
                <a:pPr marL="3429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altLang="ja-JP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ja-JP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num>
                      <m:den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ja-JP" alt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e>
                    </m:acc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≔</m:t>
                    </m:r>
                    <m:sSub>
                      <m:sSubPr>
                        <m:ctrlP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acc>
                      </m:e>
                      <m:sub>
                        <m:r>
                          <a:rPr lang="ja-JP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ja-JP" alt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sub>
                              <m:sup>
                                <m:r>
                                  <a:rPr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𝑚𝑎𝑥</m:t>
                                </m:r>
                              </m:sup>
                            </m:sSubSup>
                          </m:num>
                          <m:den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altLang="ja-JP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ja-JP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ja-JP" alt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sub>
                                </m:sSub>
                              </m:e>
                            </m:d>
                          </m:den>
                        </m:f>
                      </m:e>
                    </m:d>
                    <m:r>
                      <a:rPr lang="ja-JP" alt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　</m:t>
                    </m:r>
                  </m:oMath>
                </a14:m>
                <a:r>
                  <a:rPr lang="en-US" altLang="ja-JP" b="0" dirty="0" smtClean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ja-JP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ja-JP" b="0" dirty="0" smtClean="0">
                    <a:solidFill>
                      <a:schemeClr val="tx1"/>
                    </a:solidFill>
                  </a:rPr>
                  <a:t>:</a:t>
                </a:r>
                <a:r>
                  <a:rPr lang="ja-JP" altLang="en-US" b="0" dirty="0" smtClean="0">
                    <a:solidFill>
                      <a:schemeClr val="tx1"/>
                    </a:solidFill>
                  </a:rPr>
                  <a:t>実際の速度</a:t>
                </a:r>
                <a:r>
                  <a:rPr lang="en-US" altLang="ja-JP" b="0" dirty="0" smtClean="0">
                    <a:solidFill>
                      <a:schemeClr val="tx1"/>
                    </a:solidFill>
                  </a:rPr>
                  <a:t>,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ja-JP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  <m:sup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𝑚𝑎𝑥</m:t>
                        </m:r>
                      </m:sup>
                    </m:sSubSup>
                  </m:oMath>
                </a14:m>
                <a:r>
                  <a:rPr lang="en-US" altLang="ja-JP" b="0" dirty="0" smtClean="0">
                    <a:solidFill>
                      <a:schemeClr val="tx1"/>
                    </a:solidFill>
                  </a:rPr>
                  <a:t>:</a:t>
                </a:r>
                <a:r>
                  <a:rPr lang="ja-JP" altLang="en-US" b="0" dirty="0" smtClean="0">
                    <a:solidFill>
                      <a:schemeClr val="tx1"/>
                    </a:solidFill>
                  </a:rPr>
                  <a:t>最大速度</a:t>
                </a:r>
                <a:r>
                  <a:rPr lang="en-US" altLang="ja-JP" b="0" dirty="0" smtClean="0">
                    <a:solidFill>
                      <a:schemeClr val="tx1"/>
                    </a:solidFill>
                  </a:rPr>
                  <a:t>) </a:t>
                </a:r>
                <a:r>
                  <a:rPr lang="ja-JP" altLang="en-US" b="0" dirty="0" smtClean="0">
                    <a:solidFill>
                      <a:schemeClr val="tx1"/>
                    </a:solidFill>
                  </a:rPr>
                  <a:t>②</a:t>
                </a:r>
                <a:endParaRPr lang="en-US" altLang="ja-JP" b="0" dirty="0" smtClean="0">
                  <a:solidFill>
                    <a:schemeClr val="tx1"/>
                  </a:solidFill>
                </a:endParaRPr>
              </a:p>
              <a:p>
                <a:pPr marL="3429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altLang="ja-JP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ja-JP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ja-JP" alt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  <m:sup>
                                  <m:r>
                                    <a:rPr lang="en-US" altLang="ja-JP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p>
                              </m:sSubSup>
                            </m:num>
                            <m:den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altLang="ja-JP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n-US" altLang="ja-JP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ja-JP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𝑤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ja-JP" alt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e>
                      </m:d>
                      <m:r>
                        <a:rPr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ja-JP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ja-JP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ja-JP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　</m:t>
                              </m:r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altLang="ja-JP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n-US" altLang="ja-JP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ja-JP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𝑤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ja-JP" alt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altLang="ja-JP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sSubSup>
                                <m:sSubSupPr>
                                  <m:ctrlPr>
                                    <a:rPr lang="en-US" altLang="ja-JP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ja-JP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ja-JP" alt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  <m:sup>
                                  <m:r>
                                    <a:rPr lang="en-US" altLang="ja-JP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p>
                              </m:sSubSup>
                              <m:r>
                                <a:rPr lang="ja-JP" alt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の</m:t>
                              </m:r>
                              <m:r>
                                <a:rPr lang="ja-JP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場合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altLang="ja-JP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altLang="ja-JP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ja-JP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ja-JP" alt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sub>
                                    <m:sup>
                                      <m:r>
                                        <a:rPr lang="en-US" altLang="ja-JP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𝑚𝑎𝑥</m:t>
                                      </m:r>
                                    </m:sup>
                                  </m:sSubSup>
                                </m:num>
                                <m:den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n-US" altLang="ja-JP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⃗"/>
                                              <m:ctrlPr>
                                                <a:rPr lang="en-US" altLang="ja-JP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altLang="ja-JP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𝑤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ja-JP" alt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sub>
                                      </m:sSub>
                                    </m:e>
                                  </m:d>
                                </m:den>
                              </m:f>
                              <m:r>
                                <a:rPr lang="ja-JP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　</m:t>
                              </m:r>
                              <m:r>
                                <a:rPr lang="ja-JP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その他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altLang="ja-JP" b="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dirty="0" smtClean="0">
                    <a:solidFill>
                      <a:schemeClr val="tx1"/>
                    </a:solidFill>
                  </a:rPr>
                  <a:t>①②は非線形ランジュバン方程式となる。　</a:t>
                </a:r>
                <a:endParaRPr lang="en-US" altLang="ja-JP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7251" y="2057400"/>
                <a:ext cx="7404653" cy="4531554"/>
              </a:xfrm>
              <a:blipFill rotWithShape="0">
                <a:blip r:embed="rId3"/>
                <a:stretch>
                  <a:fillRect t="-106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線吹き出し 1 (枠付き) 5"/>
              <p:cNvSpPr/>
              <p:nvPr/>
            </p:nvSpPr>
            <p:spPr>
              <a:xfrm>
                <a:off x="6332561" y="5977719"/>
                <a:ext cx="2483893" cy="736980"/>
              </a:xfrm>
              <a:prstGeom prst="borderCallout1">
                <a:avLst>
                  <a:gd name="adj1" fmla="val 81713"/>
                  <a:gd name="adj2" fmla="val -3937"/>
                  <a:gd name="adj3" fmla="val 38426"/>
                  <a:gd name="adj4" fmla="val -103718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d>
                        <m:d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d>
                            <m:d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6" name="線吹き出し 1 (枠付き)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2561" y="5977719"/>
                <a:ext cx="2483893" cy="736980"/>
              </a:xfrm>
              <a:prstGeom prst="borderCallout1">
                <a:avLst>
                  <a:gd name="adj1" fmla="val 81713"/>
                  <a:gd name="adj2" fmla="val -3937"/>
                  <a:gd name="adj3" fmla="val 38426"/>
                  <a:gd name="adj4" fmla="val -103718"/>
                </a:avLst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9087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社会的な力の定義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857251" y="2057400"/>
                <a:ext cx="7404653" cy="4531554"/>
              </a:xfrm>
            </p:spPr>
            <p:txBody>
              <a:bodyPr>
                <a:normAutofit/>
              </a:bodyPr>
              <a:lstStyle/>
              <a:p>
                <a:r>
                  <a:rPr lang="ja-JP" altLang="en-US" dirty="0" smtClean="0">
                    <a:solidFill>
                      <a:schemeClr val="tx1"/>
                    </a:solidFill>
                  </a:rPr>
                  <a:t>これまでに議論を行った全ての影響を足し合わせる。</a:t>
                </a:r>
                <a:endParaRPr lang="en-US" altLang="ja-JP" dirty="0" smtClean="0">
                  <a:solidFill>
                    <a:schemeClr val="tx1"/>
                  </a:solidFill>
                </a:endParaRPr>
              </a:p>
              <a:p>
                <a:pPr marL="3429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en-US" altLang="ja-JP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kumimoji="1" lang="en-US" altLang="ja-JP" sz="1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kumimoji="1" lang="ja-JP" alt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e>
                      </m:acc>
                      <m:d>
                        <m:dPr>
                          <m:ctrlPr>
                            <a:rPr kumimoji="1" lang="en-US" altLang="ja-JP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acc>
                        <m:accPr>
                          <m:chr m:val="⃗"/>
                          <m:ctrlPr>
                            <a:rPr lang="ja-JP" alt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Sup>
                            <m:sSubSupPr>
                              <m:ctrlPr>
                                <a:rPr lang="en-US" altLang="ja-JP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ja-JP" sz="14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ja-JP" altLang="en-US" sz="14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  <m:sup>
                              <m:r>
                                <a:rPr lang="en-US" altLang="ja-JP" sz="14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bSup>
                        </m:e>
                      </m:acc>
                      <m:d>
                        <m:dPr>
                          <m:ctrlPr>
                            <a:rPr lang="en-US" altLang="ja-JP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altLang="ja-JP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ja-JP" altLang="en-US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ja-JP" sz="1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altLang="ja-JP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ja-JP" sz="14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ja-JP" altLang="en-US" sz="14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  <m:sup>
                              <m:r>
                                <a:rPr lang="en-US" altLang="ja-JP" sz="14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bSup>
                          <m:acc>
                            <m:accPr>
                              <m:chr m:val="⃗"/>
                              <m:ctrlPr>
                                <a:rPr lang="ja-JP" alt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Sup>
                                <m:sSubSupPr>
                                  <m:ctrlPr>
                                    <a:rPr lang="en-US" altLang="ja-JP" sz="1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ja-JP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ja-JP" altLang="en-US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  <m:sup>
                                  <m:r>
                                    <a:rPr lang="en-US" altLang="ja-JP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bSup>
                            </m:e>
                          </m:acc>
                        </m:e>
                      </m:d>
                      <m:r>
                        <a:rPr lang="en-US" altLang="ja-JP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ja-JP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ja-JP" alt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ja-JP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ja-JP" alt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</m:acc>
                            </m:e>
                            <m:sub>
                              <m:r>
                                <a:rPr lang="ja-JP" altLang="en-US" sz="14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𝛼𝛽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ja-JP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altLang="ja-JP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14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ja-JP" altLang="en-US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  <m:r>
                                <a:rPr lang="en-US" altLang="ja-JP" sz="14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altLang="ja-JP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14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ja-JP" altLang="en-US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  <m:r>
                                <a:rPr lang="en-US" altLang="ja-JP" sz="14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altLang="ja-JP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14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ja-JP" altLang="en-US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altLang="ja-JP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ja-JP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ja-JP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ja-JP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ja-JP" alt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</m:acc>
                            </m:e>
                            <m:sub>
                              <m:r>
                                <a:rPr lang="ja-JP" altLang="en-US" sz="14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altLang="ja-JP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ja-JP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altLang="ja-JP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14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ja-JP" altLang="en-US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  <m:r>
                                <a:rPr lang="en-US" altLang="ja-JP" sz="14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altLang="ja-JP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14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ja-JP" altLang="en-US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  <m:r>
                                <a:rPr lang="en-US" altLang="ja-JP" sz="14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altLang="ja-JP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14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ja-JP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ja-JP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hr m:val="∑"/>
                              <m:supHide m:val="on"/>
                              <m:ctrlPr>
                                <a:rPr lang="en-US" altLang="ja-JP" sz="1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altLang="ja-JP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ja-JP" alt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14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ja-JP" altLang="en-US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en-US" altLang="ja-JP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altLang="ja-JP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altLang="ja-JP" sz="1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14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b>
                                          <m:r>
                                            <a:rPr lang="ja-JP" altLang="en-US" sz="14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sub>
                                      </m:sSub>
                                    </m:e>
                                  </m:acc>
                                  <m:r>
                                    <a:rPr lang="en-US" altLang="ja-JP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ja-JP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n-US" altLang="ja-JP" sz="1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ja-JP" sz="14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ja-JP" altLang="en-US" sz="14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sub>
                                  </m:sSub>
                                  <m:r>
                                    <a:rPr lang="en-US" altLang="ja-JP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ja-JP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n-US" altLang="ja-JP" sz="1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ja-JP" sz="14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altLang="ja-JP" sz="14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ja-JP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ja-JP" sz="14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kumimoji="1" lang="en-US" altLang="ja-JP" sz="1400" dirty="0">
                  <a:solidFill>
                    <a:schemeClr val="tx1"/>
                  </a:solidFill>
                </a:endParaRPr>
              </a:p>
              <a:p>
                <a:r>
                  <a:rPr lang="ja-JP" altLang="en-US" dirty="0" smtClean="0">
                    <a:solidFill>
                      <a:schemeClr val="tx1"/>
                    </a:solidFill>
                  </a:rPr>
                  <a:t>社会的な力は次のように定義される。</a:t>
                </a:r>
                <a:endParaRPr lang="en-US" altLang="ja-JP" dirty="0" smtClean="0">
                  <a:solidFill>
                    <a:schemeClr val="tx1"/>
                  </a:solidFill>
                </a:endParaRPr>
              </a:p>
              <a:p>
                <a:pPr marL="3429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ja-JP" alt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sub>
                            </m:sSub>
                          </m:e>
                        </m:acc>
                      </m:num>
                      <m:den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≔</m:t>
                    </m:r>
                    <m:acc>
                      <m:accPr>
                        <m:chr m:val="⃗"/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ja-JP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e>
                    </m:acc>
                    <m:d>
                      <m:dPr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𝑓𝑙𝑢𝑐𝑡𝑢𝑎𝑡𝑖𝑜𝑛𝑠</m:t>
                    </m:r>
                  </m:oMath>
                </a14:m>
                <a:r>
                  <a:rPr lang="ja-JP" altLang="en-US" dirty="0" smtClean="0">
                    <a:solidFill>
                      <a:schemeClr val="tx1"/>
                    </a:solidFill>
                  </a:rPr>
                  <a:t>　</a:t>
                </a:r>
                <a:r>
                  <a:rPr lang="en-US" altLang="ja-JP" dirty="0" smtClean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ja-JP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ja-JP" dirty="0" smtClean="0">
                    <a:solidFill>
                      <a:schemeClr val="tx1"/>
                    </a:solidFill>
                  </a:rPr>
                  <a:t>:</a:t>
                </a:r>
                <a:r>
                  <a:rPr lang="ja-JP" altLang="en-US" dirty="0" smtClean="0">
                    <a:solidFill>
                      <a:schemeClr val="tx1"/>
                    </a:solidFill>
                  </a:rPr>
                  <a:t>選択する速度</a:t>
                </a:r>
                <a:r>
                  <a:rPr lang="en-US" altLang="ja-JP" dirty="0" smtClean="0">
                    <a:solidFill>
                      <a:schemeClr val="tx1"/>
                    </a:solidFill>
                  </a:rPr>
                  <a:t>)</a:t>
                </a:r>
                <a:r>
                  <a:rPr lang="ja-JP" altLang="en-US" dirty="0" smtClean="0">
                    <a:solidFill>
                      <a:schemeClr val="tx1"/>
                    </a:solidFill>
                  </a:rPr>
                  <a:t>　</a:t>
                </a:r>
                <a:r>
                  <a:rPr lang="ja-JP" altLang="en-US" dirty="0">
                    <a:solidFill>
                      <a:schemeClr val="tx1"/>
                    </a:solidFill>
                  </a:rPr>
                  <a:t>・・</a:t>
                </a:r>
                <a:r>
                  <a:rPr lang="ja-JP" altLang="en-US" dirty="0" smtClean="0">
                    <a:solidFill>
                      <a:schemeClr val="tx1"/>
                    </a:solidFill>
                  </a:rPr>
                  <a:t>・①</a:t>
                </a:r>
                <a:endParaRPr lang="en-US" altLang="ja-JP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dirty="0" smtClean="0">
                    <a:solidFill>
                      <a:schemeClr val="tx1"/>
                    </a:solidFill>
                  </a:rPr>
                  <a:t>行動を現実化するために、以下の式を得る。</a:t>
                </a:r>
                <a:endParaRPr lang="en-US" altLang="ja-JP" dirty="0" smtClean="0">
                  <a:solidFill>
                    <a:schemeClr val="tx1"/>
                  </a:solidFill>
                </a:endParaRPr>
              </a:p>
              <a:p>
                <a:pPr marL="3429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altLang="ja-JP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ja-JP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num>
                      <m:den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ja-JP" alt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e>
                    </m:acc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≔</m:t>
                    </m:r>
                    <m:sSub>
                      <m:sSubPr>
                        <m:ctrlP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acc>
                      </m:e>
                      <m:sub>
                        <m:r>
                          <a:rPr lang="ja-JP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ja-JP" alt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sub>
                              <m:sup>
                                <m:r>
                                  <a:rPr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𝑚𝑎𝑥</m:t>
                                </m:r>
                              </m:sup>
                            </m:sSubSup>
                          </m:num>
                          <m:den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altLang="ja-JP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ja-JP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ja-JP" alt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sub>
                                </m:sSub>
                              </m:e>
                            </m:d>
                          </m:den>
                        </m:f>
                      </m:e>
                    </m:d>
                    <m:r>
                      <a:rPr lang="ja-JP" alt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　</m:t>
                    </m:r>
                  </m:oMath>
                </a14:m>
                <a:r>
                  <a:rPr lang="en-US" altLang="ja-JP" b="0" dirty="0" smtClean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ja-JP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ja-JP" b="0" dirty="0" smtClean="0">
                    <a:solidFill>
                      <a:schemeClr val="tx1"/>
                    </a:solidFill>
                  </a:rPr>
                  <a:t>:</a:t>
                </a:r>
                <a:r>
                  <a:rPr lang="ja-JP" altLang="en-US" b="0" dirty="0" smtClean="0">
                    <a:solidFill>
                      <a:schemeClr val="tx1"/>
                    </a:solidFill>
                  </a:rPr>
                  <a:t>実際の速度</a:t>
                </a:r>
                <a:r>
                  <a:rPr lang="en-US" altLang="ja-JP" b="0" dirty="0" smtClean="0">
                    <a:solidFill>
                      <a:schemeClr val="tx1"/>
                    </a:solidFill>
                  </a:rPr>
                  <a:t>,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ja-JP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  <m:sup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𝑚𝑎𝑥</m:t>
                        </m:r>
                      </m:sup>
                    </m:sSubSup>
                  </m:oMath>
                </a14:m>
                <a:r>
                  <a:rPr lang="en-US" altLang="ja-JP" b="0" dirty="0" smtClean="0">
                    <a:solidFill>
                      <a:schemeClr val="tx1"/>
                    </a:solidFill>
                  </a:rPr>
                  <a:t>:</a:t>
                </a:r>
                <a:r>
                  <a:rPr lang="ja-JP" altLang="en-US" b="0" dirty="0" smtClean="0">
                    <a:solidFill>
                      <a:schemeClr val="tx1"/>
                    </a:solidFill>
                  </a:rPr>
                  <a:t>最大速度</a:t>
                </a:r>
                <a:r>
                  <a:rPr lang="en-US" altLang="ja-JP" b="0" dirty="0" smtClean="0">
                    <a:solidFill>
                      <a:schemeClr val="tx1"/>
                    </a:solidFill>
                  </a:rPr>
                  <a:t>) </a:t>
                </a:r>
                <a:r>
                  <a:rPr lang="ja-JP" altLang="en-US" b="0" dirty="0" smtClean="0">
                    <a:solidFill>
                      <a:schemeClr val="tx1"/>
                    </a:solidFill>
                  </a:rPr>
                  <a:t>②</a:t>
                </a:r>
                <a:endParaRPr lang="en-US" altLang="ja-JP" b="0" dirty="0" smtClean="0">
                  <a:solidFill>
                    <a:schemeClr val="tx1"/>
                  </a:solidFill>
                </a:endParaRPr>
              </a:p>
              <a:p>
                <a:pPr marL="3429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altLang="ja-JP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ja-JP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ja-JP" alt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  <m:sup>
                                  <m:r>
                                    <a:rPr lang="en-US" altLang="ja-JP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p>
                              </m:sSubSup>
                            </m:num>
                            <m:den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altLang="ja-JP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n-US" altLang="ja-JP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ja-JP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𝑤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ja-JP" alt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e>
                      </m:d>
                      <m:r>
                        <a:rPr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ja-JP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ja-JP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ja-JP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　</m:t>
                              </m:r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altLang="ja-JP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n-US" altLang="ja-JP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ja-JP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𝑤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ja-JP" alt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altLang="ja-JP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sSubSup>
                                <m:sSubSupPr>
                                  <m:ctrlPr>
                                    <a:rPr lang="en-US" altLang="ja-JP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ja-JP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ja-JP" alt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  <m:sup>
                                  <m:r>
                                    <a:rPr lang="en-US" altLang="ja-JP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p>
                              </m:sSubSup>
                              <m:r>
                                <a:rPr lang="ja-JP" alt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の</m:t>
                              </m:r>
                              <m:r>
                                <a:rPr lang="ja-JP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場合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altLang="ja-JP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altLang="ja-JP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ja-JP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ja-JP" alt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sub>
                                    <m:sup>
                                      <m:r>
                                        <a:rPr lang="en-US" altLang="ja-JP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𝑚𝑎𝑥</m:t>
                                      </m:r>
                                    </m:sup>
                                  </m:sSubSup>
                                </m:num>
                                <m:den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n-US" altLang="ja-JP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⃗"/>
                                              <m:ctrlPr>
                                                <a:rPr lang="en-US" altLang="ja-JP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altLang="ja-JP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𝑤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ja-JP" alt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sub>
                                      </m:sSub>
                                    </m:e>
                                  </m:d>
                                </m:den>
                              </m:f>
                              <m:r>
                                <a:rPr lang="ja-JP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　</m:t>
                              </m:r>
                              <m:r>
                                <a:rPr lang="ja-JP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その他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altLang="ja-JP" b="0" dirty="0" smtClean="0">
                  <a:solidFill>
                    <a:schemeClr val="tx1"/>
                  </a:solidFill>
                </a:endParaRPr>
              </a:p>
              <a:p>
                <a:pPr marL="34290" indent="0">
                  <a:buNone/>
                </a:pPr>
                <a:r>
                  <a:rPr lang="ja-JP" altLang="en-US" dirty="0" smtClean="0">
                    <a:solidFill>
                      <a:schemeClr val="tx1"/>
                    </a:solidFill>
                  </a:rPr>
                  <a:t>　</a:t>
                </a:r>
                <a:endParaRPr lang="en-US" altLang="ja-JP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7251" y="2057400"/>
                <a:ext cx="7404653" cy="4531554"/>
              </a:xfrm>
              <a:blipFill rotWithShape="0">
                <a:blip r:embed="rId3"/>
                <a:stretch>
                  <a:fillRect t="-106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6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パラメータ設定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857251" y="2057399"/>
                <a:ext cx="7404653" cy="4411639"/>
              </a:xfrm>
            </p:spPr>
            <p:txBody>
              <a:bodyPr>
                <a:normAutofit/>
              </a:bodyPr>
              <a:lstStyle/>
              <a:p>
                <a:r>
                  <a:rPr lang="ja-JP" altLang="en-US" dirty="0" smtClean="0">
                    <a:solidFill>
                      <a:schemeClr val="tx1"/>
                    </a:solidFill>
                  </a:rPr>
                  <a:t>速さ：</a:t>
                </a:r>
                <a:endParaRPr lang="en-US" altLang="ja-JP" dirty="0" smtClean="0">
                  <a:solidFill>
                    <a:schemeClr val="tx1"/>
                  </a:solidFill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望む速さ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：ガウス分布に従う</a:t>
                </a:r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=1.34</m:t>
                    </m:r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ja-JP" alt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標準偏差</m:t>
                    </m:r>
                    <m:rad>
                      <m:radPr>
                        <m:degHide m:val="on"/>
                        <m:ctrlPr>
                          <a:rPr lang="ja-JP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ja-JP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rad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=0.26</m:t>
                    </m:r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ja-JP" altLang="en-US" dirty="0" smtClean="0">
                    <a:solidFill>
                      <a:schemeClr val="tx1"/>
                    </a:solidFill>
                  </a:rPr>
                  <a:t>最大速度：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ja-JP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  <m:sup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𝑚𝑎𝑥</m:t>
                        </m:r>
                      </m:sup>
                    </m:sSubSup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=1.3</m:t>
                    </m:r>
                    <m:sSubSup>
                      <m:sSubSupPr>
                        <m:ctrlP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ja-JP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  <m:sup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</m:oMath>
                </a14:m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ポテンシャル</a:t>
                </a:r>
                <a:r>
                  <a:rPr lang="ja-JP" altLang="en-US" dirty="0">
                    <a:solidFill>
                      <a:schemeClr val="tx1"/>
                    </a:solidFill>
                  </a:rPr>
                  <a:t>：</a:t>
                </a:r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kumimoji="1" lang="ja-JP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𝛼𝛽</m:t>
                        </m:r>
                      </m:sub>
                    </m:sSub>
                    <m:d>
                      <m:d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kumimoji="1" lang="ja-JP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𝛼𝛽</m:t>
                        </m:r>
                      </m:sub>
                      <m:sup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sSup>
                      <m:sSup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kumimoji="1"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kumimoji="1" lang="ja-JP" alt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𝜎</m:t>
                            </m:r>
                          </m:den>
                        </m:f>
                      </m:sup>
                    </m:sSup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ja-JP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𝛼𝛽</m:t>
                        </m:r>
                      </m:sub>
                      <m:sup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=2.1</m:t>
                    </m:r>
                    <m:sSup>
                      <m:sSupPr>
                        <m:ctrlP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ja-JP" alt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=0.3</m:t>
                    </m:r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altLang="ja-JP" b="0" dirty="0" smtClean="0">
                  <a:solidFill>
                    <a:schemeClr val="tx1"/>
                  </a:solidFill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kumimoji="1" lang="ja-JP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d>
                      <m:d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‖"/>
                            <m:endChr m:val="‖"/>
                            <m:ctrlPr>
                              <a:rPr kumimoji="1"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1"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kumimoji="1" lang="en-US" altLang="ja-JP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kumimoji="1" lang="ja-JP" alt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kumimoji="1"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kumimoji="1" lang="ja-JP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  <m:sup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sSup>
                      <m:sSup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begChr m:val="‖"/>
                            <m:endChr m:val="‖"/>
                            <m:ctrlP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altLang="ja-JP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ja-JP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ja-JP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n-US" altLang="ja-JP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</m:e>
                        </m:d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p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ja-JP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  <m:sup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=10</m:t>
                    </m:r>
                    <m:sSup>
                      <m:sSupPr>
                        <m:ctrlP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=0.2</m:t>
                    </m:r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altLang="ja-JP" b="0" dirty="0" smtClean="0">
                  <a:solidFill>
                    <a:schemeClr val="tx1"/>
                  </a:solidFill>
                </a:endParaRPr>
              </a:p>
              <a:p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その他：</a:t>
                </a:r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kumimoji="1" lang="en-US" altLang="ja-JP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endParaRPr kumimoji="1" lang="en-US" altLang="ja-JP" b="0" dirty="0" smtClean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kumimoji="1" lang="ja-JP" altLang="en-US" b="0" dirty="0" smtClean="0">
                    <a:solidFill>
                      <a:schemeClr val="tx1"/>
                    </a:solidFill>
                  </a:rPr>
                  <a:t>緩和</a:t>
                </a:r>
                <a14:m>
                  <m:oMath xmlns:m="http://schemas.openxmlformats.org/officeDocument/2006/math">
                    <m:r>
                      <a:rPr kumimoji="1" lang="ja-JP" alt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時間</m:t>
                    </m:r>
                    <m:sSub>
                      <m:sSub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ja-JP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kumimoji="1" lang="ja-JP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=0.5</m:t>
                    </m:r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視野角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kumimoji="1" lang="ja-JP" alt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𝜑</m:t>
                    </m:r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=200</m:t>
                    </m:r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dirty="0">
                    <a:solidFill>
                      <a:schemeClr val="tx1"/>
                    </a:solidFill>
                  </a:rPr>
                  <a:t>簡略化</a:t>
                </a:r>
                <a:r>
                  <a:rPr lang="ja-JP" altLang="en-US" dirty="0" smtClean="0">
                    <a:solidFill>
                      <a:schemeClr val="tx1"/>
                    </a:solidFill>
                  </a:rPr>
                  <a:t>のため、魅力的な影響と、</a:t>
                </a:r>
                <a:r>
                  <a:rPr lang="en-US" altLang="ja-JP" dirty="0" smtClean="0">
                    <a:solidFill>
                      <a:schemeClr val="tx1"/>
                    </a:solidFill>
                  </a:rPr>
                  <a:t>fluctuations</a:t>
                </a:r>
                <a:r>
                  <a:rPr lang="ja-JP" altLang="en-US" dirty="0" smtClean="0">
                    <a:solidFill>
                      <a:schemeClr val="tx1"/>
                    </a:solidFill>
                  </a:rPr>
                  <a:t>は考慮しない。</a:t>
                </a:r>
                <a:endParaRPr kumimoji="1" lang="en-US" altLang="ja-JP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7251" y="2057399"/>
                <a:ext cx="7404653" cy="4411639"/>
              </a:xfrm>
              <a:blipFill rotWithShape="0">
                <a:blip r:embed="rId2"/>
                <a:stretch>
                  <a:fillRect t="-179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3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</a:t>
            </a:r>
            <a:r>
              <a:rPr lang="en-US" altLang="ja-JP" dirty="0" smtClean="0"/>
              <a:t>1:</a:t>
            </a:r>
            <a:r>
              <a:rPr lang="ja-JP" altLang="en-US" dirty="0" smtClean="0"/>
              <a:t>歩道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ja-JP" altLang="en-US" dirty="0" smtClean="0">
                    <a:solidFill>
                      <a:schemeClr val="tx1"/>
                    </a:solidFill>
                  </a:rPr>
                  <a:t>長さ</a:t>
                </a:r>
                <a:r>
                  <a:rPr lang="en-US" altLang="ja-JP" dirty="0" smtClean="0">
                    <a:solidFill>
                      <a:schemeClr val="tx1"/>
                    </a:solidFill>
                  </a:rPr>
                  <a:t>10m</a:t>
                </a:r>
                <a:r>
                  <a:rPr lang="ja-JP" altLang="en-US" dirty="0" smtClean="0">
                    <a:solidFill>
                      <a:schemeClr val="tx1"/>
                    </a:solidFill>
                  </a:rPr>
                  <a:t>の歩道を、左から右へ進む歩行者と右から左へ進む歩行者が横断する。</a:t>
                </a:r>
                <a:endParaRPr lang="en-US" altLang="ja-JP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dirty="0" smtClean="0">
                    <a:solidFill>
                      <a:schemeClr val="tx1"/>
                    </a:solidFill>
                  </a:rPr>
                  <a:t>同じ方向へ進む歩行者は列を形成する。</a:t>
                </a:r>
                <a:endParaRPr lang="en-US" altLang="ja-JP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dirty="0">
                    <a:solidFill>
                      <a:schemeClr val="tx1"/>
                    </a:solidFill>
                  </a:rPr>
                  <a:t>列</a:t>
                </a:r>
                <a:r>
                  <a:rPr lang="ja-JP" altLang="en-US" dirty="0" smtClean="0">
                    <a:solidFill>
                      <a:schemeClr val="tx1"/>
                    </a:solidFill>
                  </a:rPr>
                  <a:t>の数は歩道の幅に比例し、</a:t>
                </a:r>
                <a:endParaRPr lang="en-US" altLang="ja-JP" dirty="0" smtClean="0">
                  <a:solidFill>
                    <a:schemeClr val="tx1"/>
                  </a:solidFill>
                </a:endParaRPr>
              </a:p>
              <a:p>
                <a:pPr marL="34290" indent="0">
                  <a:buNone/>
                </a:pPr>
                <a:r>
                  <a:rPr lang="ja-JP" altLang="en-US" dirty="0" smtClean="0">
                    <a:solidFill>
                      <a:schemeClr val="tx1"/>
                    </a:solidFill>
                  </a:rPr>
                  <a:t>密度が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0.3</m:t>
                    </m:r>
                    <m:sSup>
                      <m:sSupPr>
                        <m:ctrlP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ja-JP" altLang="en-US" dirty="0" smtClean="0">
                    <a:solidFill>
                      <a:schemeClr val="tx1"/>
                    </a:solidFill>
                  </a:rPr>
                  <a:t>になるように</a:t>
                </a:r>
                <a:endParaRPr lang="en-US" altLang="ja-JP" dirty="0" smtClean="0">
                  <a:solidFill>
                    <a:schemeClr val="tx1"/>
                  </a:solidFill>
                </a:endParaRPr>
              </a:p>
              <a:p>
                <a:pPr marL="34290" indent="0">
                  <a:buNone/>
                </a:pPr>
                <a:r>
                  <a:rPr lang="ja-JP" altLang="en-US" dirty="0" smtClean="0">
                    <a:solidFill>
                      <a:schemeClr val="tx1"/>
                    </a:solidFill>
                  </a:rPr>
                  <a:t>形成される。</a:t>
                </a:r>
                <a:endParaRPr lang="en-US" altLang="ja-JP" dirty="0" smtClean="0">
                  <a:solidFill>
                    <a:schemeClr val="tx1"/>
                  </a:solidFill>
                </a:endParaRPr>
              </a:p>
              <a:p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12" t="-21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75" y="4690090"/>
            <a:ext cx="4261392" cy="140591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864" y="3085215"/>
            <a:ext cx="3885698" cy="350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4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</a:t>
            </a:r>
            <a:r>
              <a:rPr kumimoji="1" lang="en-US" altLang="ja-JP" dirty="0" smtClean="0"/>
              <a:t>2:</a:t>
            </a:r>
            <a:r>
              <a:rPr kumimoji="1" lang="ja-JP" altLang="en-US" dirty="0" smtClean="0"/>
              <a:t>ドアの通り抜け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2</a:t>
            </a:r>
            <a:r>
              <a:rPr kumimoji="1" lang="ja-JP" altLang="en-US" dirty="0" err="1" smtClean="0">
                <a:solidFill>
                  <a:schemeClr val="tx1"/>
                </a:solidFill>
              </a:rPr>
              <a:t>つの</a:t>
            </a:r>
            <a:r>
              <a:rPr kumimoji="1" lang="ja-JP" altLang="en-US" dirty="0" smtClean="0">
                <a:solidFill>
                  <a:schemeClr val="tx1"/>
                </a:solidFill>
              </a:rPr>
              <a:t>異なるグループが、狭いドアを通って逆方向に行こうとする。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一人の歩行者がドアを通ると、他の同じ方向に進もうとしている歩行者もそれに続く。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時々、逆方向にいる歩行者の圧力によりドアを通っている人が止まり、逆方向に進みたい人が同じようにドアを通り始める。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41"/>
          <a:stretch/>
        </p:blipFill>
        <p:spPr>
          <a:xfrm>
            <a:off x="2906974" y="4099962"/>
            <a:ext cx="3363851" cy="234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61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シミュレーション結果より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1"/>
            <a:r>
              <a:rPr lang="ja-JP" altLang="en-US" dirty="0" smtClean="0">
                <a:solidFill>
                  <a:schemeClr val="tx1"/>
                </a:solidFill>
              </a:rPr>
              <a:t>同じ</a:t>
            </a:r>
            <a:r>
              <a:rPr lang="ja-JP" altLang="en-US" dirty="0">
                <a:solidFill>
                  <a:schemeClr val="tx1"/>
                </a:solidFill>
              </a:rPr>
              <a:t>方向</a:t>
            </a:r>
            <a:r>
              <a:rPr lang="ja-JP" altLang="en-US" dirty="0" smtClean="0">
                <a:solidFill>
                  <a:schemeClr val="tx1"/>
                </a:solidFill>
              </a:rPr>
              <a:t>に歩いている歩行者は列を形成する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1"/>
            <a:r>
              <a:rPr kumimoji="1" lang="ja-JP" altLang="en-US" dirty="0" smtClean="0">
                <a:solidFill>
                  <a:schemeClr val="tx1"/>
                </a:solidFill>
              </a:rPr>
              <a:t>狭い通路での進行方向の変化は振動変化である。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上記の</a:t>
            </a:r>
            <a:r>
              <a:rPr lang="en-US" altLang="ja-JP" dirty="0" smtClean="0">
                <a:solidFill>
                  <a:schemeClr val="tx1"/>
                </a:solidFill>
              </a:rPr>
              <a:t>2</a:t>
            </a:r>
            <a:r>
              <a:rPr lang="ja-JP" altLang="en-US" dirty="0" smtClean="0">
                <a:solidFill>
                  <a:schemeClr val="tx1"/>
                </a:solidFill>
              </a:rPr>
              <a:t>点が判明した。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これらの時間と空間上のパターンは、歩行者の非線形相互作用によるものであり、個々の動きは自動的なものである。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62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導入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>
                <a:solidFill>
                  <a:schemeClr val="tx1"/>
                </a:solidFill>
              </a:rPr>
              <a:t>歩</a:t>
            </a:r>
            <a:r>
              <a:rPr lang="ja-JP" altLang="en-US" dirty="0" smtClean="0">
                <a:solidFill>
                  <a:schemeClr val="tx1"/>
                </a:solidFill>
              </a:rPr>
              <a:t>行者の動きは、カオス的で予想ができない。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自分自身の行動を</a:t>
            </a:r>
            <a:r>
              <a:rPr lang="ja-JP" altLang="en-US" dirty="0" smtClean="0">
                <a:solidFill>
                  <a:schemeClr val="tx1"/>
                </a:solidFill>
              </a:rPr>
              <a:t>制限するような比較的単純な状況であれば、確率的な行動モデルの開発を行える可能性がある。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chemeClr val="tx1"/>
                </a:solidFill>
              </a:rPr>
              <a:t>膨大な人口の中での個人の行動で見られる</a:t>
            </a:r>
            <a:r>
              <a:rPr lang="ja-JP" altLang="en-US" dirty="0" smtClean="0">
                <a:solidFill>
                  <a:schemeClr val="tx1"/>
                </a:solidFill>
              </a:rPr>
              <a:t>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他の考え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dirty="0" smtClean="0">
                <a:solidFill>
                  <a:schemeClr val="tx1"/>
                </a:solidFill>
              </a:rPr>
              <a:t>行動の変化は社会的フィールドまたは、社会的な力によって導かれる。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dirty="0" smtClean="0">
                <a:solidFill>
                  <a:schemeClr val="tx1"/>
                </a:solidFill>
              </a:rPr>
              <a:t>これが適切かどうか調査を行う。</a:t>
            </a:r>
          </a:p>
          <a:p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91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行動の変化が導かれるプロセス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感覚刺激は、何らかの行動的反応を引き起こす。</a:t>
                </a:r>
              </a:p>
              <a:p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通常歩行者は、直面している状況と似た場面を知っている場合、どの反応が良かったか経験に基づいて自動的に決定する。</a:t>
                </a:r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ja-JP" altLang="en-US" dirty="0" smtClean="0">
                    <a:solidFill>
                      <a:schemeClr val="tx1"/>
                    </a:solidFill>
                  </a:rPr>
                  <a:t>歩行者の規則を運動方程式に当てはめ、ベクトル量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ja-JP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e>
                    </m:acc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ja-JP" altLang="en-US" dirty="0" smtClean="0">
                    <a:solidFill>
                      <a:schemeClr val="tx1"/>
                    </a:solidFill>
                  </a:rPr>
                  <a:t>で表すことができる。→社会的な力</a:t>
                </a:r>
                <a:endParaRPr lang="en-US" altLang="ja-JP" dirty="0">
                  <a:solidFill>
                    <a:schemeClr val="tx1"/>
                  </a:solidFill>
                </a:endParaRPr>
              </a:p>
              <a:p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t="-2115" r="-17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597" y="3603892"/>
            <a:ext cx="3123959" cy="3003586"/>
          </a:xfrm>
          <a:prstGeom prst="rect">
            <a:avLst/>
          </a:prstGeom>
        </p:spPr>
      </p:pic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92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歩行者への影響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考慮すべき力や影響には以下のものが存在する。</a:t>
            </a:r>
            <a:endParaRPr lang="en-US" altLang="ja-JP" dirty="0">
              <a:solidFill>
                <a:schemeClr val="tx1"/>
              </a:solidFill>
            </a:endParaRPr>
          </a:p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pPr marL="548640" indent="-514350">
              <a:buFont typeface="+mj-lt"/>
              <a:buAutoNum type="romanLcPeriod"/>
            </a:pPr>
            <a:r>
              <a:rPr lang="ja-JP" altLang="en-US" dirty="0" smtClean="0">
                <a:solidFill>
                  <a:schemeClr val="tx1"/>
                </a:solidFill>
              </a:rPr>
              <a:t>望んだ歩行速度への加速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548640" indent="-514350">
              <a:buFont typeface="+mj-lt"/>
              <a:buAutoNum type="romanLcPeriod"/>
            </a:pPr>
            <a:r>
              <a:rPr kumimoji="1" lang="ja-JP" altLang="en-US" dirty="0">
                <a:solidFill>
                  <a:schemeClr val="tx1"/>
                </a:solidFill>
              </a:rPr>
              <a:t>他</a:t>
            </a:r>
            <a:r>
              <a:rPr kumimoji="1" lang="ja-JP" altLang="en-US" dirty="0" smtClean="0">
                <a:solidFill>
                  <a:schemeClr val="tx1"/>
                </a:solidFill>
              </a:rPr>
              <a:t>の歩行者や建物の境界との距離を保とうとする反発力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marL="548640" indent="-514350">
              <a:buFont typeface="+mj-lt"/>
              <a:buAutoNum type="romanLcPeriod"/>
            </a:pPr>
            <a:r>
              <a:rPr lang="ja-JP" altLang="en-US" dirty="0" smtClean="0">
                <a:solidFill>
                  <a:schemeClr val="tx1"/>
                </a:solidFill>
              </a:rPr>
              <a:t>他者や物などの魅力的な影響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80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ⅰ:</a:t>
            </a:r>
            <a:r>
              <a:rPr lang="ja-JP" altLang="en-US" dirty="0" smtClean="0"/>
              <a:t>望んだ歩行速度への加速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歩行者</a:t>
                </a:r>
                <a:r>
                  <a:rPr lang="el-GR" altLang="ja-JP" dirty="0">
                    <a:solidFill>
                      <a:schemeClr val="tx1"/>
                    </a:solidFill>
                  </a:rPr>
                  <a:t>α</a:t>
                </a:r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は、目的地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⃗"/>
                            <m:ctrlPr>
                              <a:rPr kumimoji="1" lang="ja-JP" alt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kumimoji="1"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ja-JP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  <m:sup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ja-JP" alt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に</m:t>
                    </m:r>
                  </m:oMath>
                </a14:m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最短経路で到着したい。</a:t>
                </a:r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ja-JP" altLang="en-US" dirty="0" smtClean="0">
                    <a:solidFill>
                      <a:schemeClr val="tx1"/>
                    </a:solidFill>
                  </a:rPr>
                  <a:t>この経路は通常多角形の辺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ja-JP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  <m:sup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⋯,</m:t>
                    </m:r>
                    <m:sSubSup>
                      <m:sSubSupPr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ja-JP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  <m:sup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≔</m:t>
                    </m:r>
                    <m:sSubSup>
                      <m:sSubSupPr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⃗"/>
                            <m:ctrlPr>
                              <a:rPr lang="ja-JP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ja-JP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  <m:sup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ja-JP" alt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で</m:t>
                    </m:r>
                  </m:oMath>
                </a14:m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与えられる。</a:t>
                </a:r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dirty="0" smtClean="0">
                    <a:solidFill>
                      <a:schemeClr val="tx1"/>
                    </a:solidFill>
                  </a:rPr>
                  <a:t>次の辺が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⃗"/>
                            <m:ctrlPr>
                              <a:rPr lang="ja-JP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ja-JP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  <m:sup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r>
                      <a:rPr lang="ja-JP" alt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で</m:t>
                    </m:r>
                    <m:r>
                      <a:rPr kumimoji="1" lang="ja-JP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あるとき、</m:t>
                    </m:r>
                  </m:oMath>
                </a14:m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進行方向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kumimoji="1" lang="ja-JP" alt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kumimoji="1"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acc>
                      </m:e>
                      <m:sub>
                        <m:r>
                          <a:rPr lang="ja-JP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は次のようになる。</a:t>
                </a:r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pPr marL="205740" lvl="1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ja-JP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acc>
                      </m:e>
                      <m:sub>
                        <m:r>
                          <a:rPr lang="ja-JP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en-US" altLang="ja-JP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ja-JP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)≔</m:t>
                    </m:r>
                    <m:f>
                      <m:fPr>
                        <m:ctrlP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acc>
                              <m:accPr>
                                <m:chr m:val="⃗"/>
                                <m:ctrlPr>
                                  <a:rPr lang="ja-JP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ja-JP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ja-JP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  <m:sup>
                            <m: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bSup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ja-JP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ja-JP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  <m:d>
                          <m:dPr>
                            <m:ctrlP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num>
                      <m:den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||</m:t>
                        </m:r>
                        <m:sSubSup>
                          <m:sSubSupPr>
                            <m:ctrlP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acc>
                              <m:accPr>
                                <m:chr m:val="⃗"/>
                                <m:ctrlPr>
                                  <a:rPr lang="ja-JP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ja-JP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ja-JP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  <m:sup>
                            <m: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bSup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ja-JP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ja-JP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ja-JP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  <m:d>
                          <m:dPr>
                            <m:ctrlP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||</m:t>
                        </m:r>
                      </m:den>
                    </m:f>
                    <m:r>
                      <a:rPr lang="ja-JP" alt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　</m:t>
                    </m:r>
                  </m:oMath>
                </a14:m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ja-JP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ja-JP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d>
                      <m:dPr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:</a:t>
                </a:r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実際の位置</a:t>
                </a:r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歩行者は、</a:t>
                </a:r>
                <a:r>
                  <a:rPr lang="ja-JP" altLang="en-US" dirty="0">
                    <a:solidFill>
                      <a:schemeClr val="tx1"/>
                    </a:solidFill>
                  </a:rPr>
                  <a:t>障害</a:t>
                </a:r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がなければ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ja-JP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acc>
                      </m:e>
                      <m:sub>
                        <m:r>
                          <a:rPr lang="ja-JP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en-US" altLang="ja-JP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ja-JP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へ望む速さ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ja-JP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  <m:sup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</m:oMath>
                </a14:m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で向かう。</a:t>
                </a:r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減速等によって実際の速度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kumimoji="1" lang="ja-JP" alt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kumimoji="1"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ja-JP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d>
                      <m:d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ja-JP" alt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が</m:t>
                    </m:r>
                    <m:sSubSup>
                      <m:sSubSup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⃗"/>
                            <m:ctrlPr>
                              <a:rPr kumimoji="1" lang="ja-JP" alt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kumimoji="1"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ja-JP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  <m:sup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d>
                      <m:d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≔</m:t>
                    </m:r>
                    <m:sSubSup>
                      <m:sSubSupPr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ja-JP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  <m:sup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sSub>
                      <m:sSubPr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ja-JP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acc>
                      </m:e>
                      <m:sub>
                        <m:r>
                          <a:rPr lang="ja-JP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en-US" altLang="ja-JP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ja-JP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と異なる場合、緩和時間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ja-JP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kumimoji="1" lang="ja-JP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</m:oMath>
                </a14:m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で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⃗"/>
                            <m:ctrlPr>
                              <a:rPr lang="ja-JP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ja-JP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  <m:sup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d>
                      <m:dPr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に戻ろうとする。</a:t>
                </a:r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pPr marL="3429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⃗"/>
                              <m:ctrlPr>
                                <a:rPr kumimoji="1" lang="ja-JP" alt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</m:acc>
                        </m:e>
                        <m:sub>
                          <m:r>
                            <a:rPr lang="ja-JP" alt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sub>
                        <m:sup>
                          <m:r>
                            <a:rPr kumimoji="1"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bSup>
                      <m:d>
                        <m:dPr>
                          <m:ctrlPr>
                            <a:rPr kumimoji="1"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kumimoji="1" lang="en-US" altLang="ja-JP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𝒗</m:t>
                                  </m:r>
                                </m:e>
                              </m:acc>
                            </m:e>
                            <m:sub>
                              <m:r>
                                <a:rPr lang="ja-JP" alt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sub>
                          </m:sSub>
                          <m:r>
                            <a:rPr kumimoji="1"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altLang="ja-JP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ja-JP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ja-JP" alt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sub>
                            <m:sup>
                              <m:r>
                                <a:rPr lang="en-US" altLang="ja-JP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ja-JP" altLang="en-US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</m:acc>
                            </m:e>
                            <m:sub>
                              <m:r>
                                <a:rPr lang="ja-JP" alt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ja-JP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e>
                      </m:d>
                      <m:r>
                        <a:rPr kumimoji="1" lang="en-US" altLang="ja-JP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f>
                        <m:fPr>
                          <m:ctrlPr>
                            <a:rPr kumimoji="1"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ja-JP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ja-JP" alt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e>
                            <m:sub>
                              <m:r>
                                <a:rPr lang="ja-JP" alt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sub>
                          </m:sSub>
                        </m:den>
                      </m:f>
                      <m:r>
                        <a:rPr kumimoji="1" lang="en-US" altLang="ja-JP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altLang="ja-JP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ja-JP" alt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sub>
                        <m:sup>
                          <m:r>
                            <a:rPr lang="en-US" altLang="ja-JP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bSup>
                      <m:sSub>
                        <m:sSubPr>
                          <m:ctrlPr>
                            <a:rPr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ja-JP" alt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</m:acc>
                        </m:e>
                        <m:sub>
                          <m:r>
                            <a:rPr lang="ja-JP" alt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sub>
                      </m:sSub>
                      <m:d>
                        <m:dPr>
                          <m:ctrlPr>
                            <a:rPr lang="en-US" altLang="ja-JP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altLang="ja-JP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altLang="ja-JP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</m:acc>
                        </m:e>
                        <m:sub>
                          <m:r>
                            <a:rPr lang="ja-JP" alt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sub>
                      </m:sSub>
                      <m:r>
                        <a:rPr kumimoji="1" lang="en-US" altLang="ja-JP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4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79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ⅱ-ⅰ:</a:t>
            </a:r>
            <a:r>
              <a:rPr lang="ja-JP" altLang="en-US" dirty="0" smtClean="0"/>
              <a:t>他の歩行者との間隔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歩行者</a:t>
                </a:r>
                <a:r>
                  <a:rPr kumimoji="1" lang="el-GR" altLang="ja-JP" dirty="0" smtClean="0">
                    <a:solidFill>
                      <a:schemeClr val="tx1"/>
                    </a:solidFill>
                  </a:rPr>
                  <a:t>α</a:t>
                </a:r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は歩行者の密度、望む歩行速度に応じて他の歩行者との距離を保とうとする。</a:t>
                </a:r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dirty="0">
                    <a:solidFill>
                      <a:schemeClr val="tx1"/>
                    </a:solidFill>
                  </a:rPr>
                  <a:t>歩</a:t>
                </a:r>
                <a:r>
                  <a:rPr lang="ja-JP" altLang="en-US" dirty="0" smtClean="0">
                    <a:solidFill>
                      <a:schemeClr val="tx1"/>
                    </a:solidFill>
                  </a:rPr>
                  <a:t>行者</a:t>
                </a:r>
                <a:r>
                  <a:rPr lang="el-GR" altLang="ja-JP" dirty="0" smtClean="0">
                    <a:solidFill>
                      <a:schemeClr val="tx1"/>
                    </a:solidFill>
                  </a:rPr>
                  <a:t>β</a:t>
                </a:r>
                <a:r>
                  <a:rPr lang="ja-JP" altLang="en-US" dirty="0" smtClean="0">
                    <a:solidFill>
                      <a:schemeClr val="tx1"/>
                    </a:solidFill>
                  </a:rPr>
                  <a:t>との反発効果</a:t>
                </a:r>
                <a:endParaRPr lang="en-US" altLang="ja-JP" dirty="0" smtClean="0">
                  <a:solidFill>
                    <a:schemeClr val="tx1"/>
                  </a:solidFill>
                </a:endParaRPr>
              </a:p>
              <a:p>
                <a:pPr marL="3429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kumimoji="1"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</m:acc>
                        </m:e>
                        <m:sub>
                          <m:r>
                            <a:rPr lang="ja-JP" alt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𝜶𝜷</m:t>
                          </m:r>
                        </m:sub>
                      </m:sSub>
                      <m:d>
                        <m:dPr>
                          <m:ctrlPr>
                            <a:rPr kumimoji="1"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kumimoji="1" lang="en-US" altLang="ja-JP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ja-JP" alt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𝜶𝜷</m:t>
                              </m:r>
                            </m:sub>
                          </m:sSub>
                        </m:e>
                      </m:d>
                      <m:r>
                        <a:rPr kumimoji="1" lang="en-US" altLang="ja-JP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≔−</m:t>
                      </m:r>
                      <m:sSub>
                        <m:sSubPr>
                          <m:ctrlPr>
                            <a:rPr kumimoji="1"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𝜵</m:t>
                          </m:r>
                        </m:e>
                        <m:sub>
                          <m:sSub>
                            <m:sSubPr>
                              <m:ctrlPr>
                                <a:rPr kumimoji="1"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kumimoji="1" lang="en-US" altLang="ja-JP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ja-JP" alt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𝜶𝜷</m:t>
                              </m:r>
                            </m:sub>
                          </m:sSub>
                        </m:sub>
                      </m:sSub>
                      <m:sSub>
                        <m:sSubPr>
                          <m:ctrlPr>
                            <a:rPr kumimoji="1"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kumimoji="1" lang="ja-JP" alt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𝜶𝜷</m:t>
                          </m:r>
                        </m:sub>
                      </m:sSub>
                      <m:r>
                        <a:rPr kumimoji="1" lang="en-US" altLang="ja-JP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kumimoji="1" lang="en-US" altLang="ja-JP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kumimoji="1" lang="en-US" altLang="ja-JP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kumimoji="1"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kumimoji="1"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ja-JP" alt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𝜶𝜷</m:t>
                          </m:r>
                        </m:sub>
                      </m:sSub>
                      <m:r>
                        <a:rPr kumimoji="1" lang="en-US" altLang="ja-JP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)]</m:t>
                      </m:r>
                    </m:oMath>
                  </m:oMathPara>
                </a14:m>
                <a:endParaRPr kumimoji="1" lang="en-US" altLang="ja-JP" b="1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dirty="0" smtClean="0">
                    <a:solidFill>
                      <a:schemeClr val="tx1"/>
                    </a:solidFill>
                    <a:latin typeface="+mn-ea"/>
                  </a:rPr>
                  <a:t>反発ポテンシャル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ja-JP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𝛼𝛽</m:t>
                        </m:r>
                      </m:sub>
                    </m:sSub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は</a:t>
                </a:r>
                <a14:m>
                  <m:oMath xmlns:m="http://schemas.openxmlformats.org/officeDocument/2006/math">
                    <m:r>
                      <a:rPr lang="en-US" altLang="ja-JP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の単調減少関数。方向が運動の方向、形が楕円の等ポテンシャル線となる。</a:t>
                </a:r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altLang="ja-JP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は楕円の軌道短半径である。</a:t>
                </a:r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pPr marL="34290" indent="0" algn="ctr">
                  <a:buNone/>
                </a:pPr>
                <a14:m>
                  <m:oMath xmlns:m="http://schemas.openxmlformats.org/officeDocument/2006/math"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≔</m:t>
                    </m:r>
                    <m:rad>
                      <m:radPr>
                        <m:degHide m:val="on"/>
                        <m:ctrlPr>
                          <a:rPr kumimoji="1" lang="en-US" altLang="ja-JP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kumimoji="1" lang="en-US" altLang="ja-JP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kumimoji="1" lang="en-US" altLang="ja-JP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begChr m:val="‖"/>
                                    <m:endChr m:val="‖"/>
                                    <m:ctrlPr>
                                      <a:rPr kumimoji="1" lang="en-US" altLang="ja-JP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ja-JP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en-US" altLang="ja-JP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altLang="ja-JP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ja-JP" altLang="en-US" b="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𝛼𝛽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kumimoji="1"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begChr m:val="‖"/>
                                    <m:endChr m:val="‖"/>
                                    <m:ctrlPr>
                                      <a:rPr kumimoji="1" lang="en-US" altLang="ja-JP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ja-JP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en-US" altLang="ja-JP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altLang="ja-JP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ja-JP" altLang="en-US" b="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𝛼𝛽</m:t>
                                        </m:r>
                                      </m:sub>
                                    </m:sSub>
                                    <m:r>
                                      <a:rPr lang="en-US" altLang="ja-JP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ja-JP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b="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ja-JP" altLang="en-US" b="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sub>
                                    </m:sSub>
                                    <m:r>
                                      <a:rPr lang="en-US" altLang="ja-JP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  <m:r>
                                      <a:rPr lang="en-US" altLang="ja-JP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𝑡</m:t>
                                    </m:r>
                                    <m:sSub>
                                      <m:sSubPr>
                                        <m:ctrlPr>
                                          <a:rPr lang="en-US" altLang="ja-JP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en-US" altLang="ja-JP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altLang="ja-JP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ja-JP" altLang="en-US" b="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kumimoji="1"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kumimoji="1" lang="en-US" altLang="ja-JP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kumimoji="1" lang="en-US" altLang="ja-JP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ja-JP" altLang="en-US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sub>
                                </m:sSub>
                                <m:r>
                                  <a:rPr lang="en-US" altLang="ja-JP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altLang="ja-JP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  <m:sup>
                            <m:r>
                              <a:rPr kumimoji="1"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　</a:t>
                </a:r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pPr marL="3429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ja-JP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altLang="ja-JP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ja-JP" altLang="en-US" sz="16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𝛼𝛽</m:t>
                          </m:r>
                        </m:sub>
                      </m:sSub>
                      <m:r>
                        <a:rPr lang="en-US" altLang="ja-JP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sSub>
                        <m:sSubPr>
                          <m:ctrlPr>
                            <a:rPr kumimoji="1" lang="en-US" altLang="ja-JP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kumimoji="1" lang="en-US" altLang="ja-JP" sz="1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ja-JP" altLang="en-US" sz="1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kumimoji="1" lang="en-US" altLang="ja-JP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kumimoji="1" lang="en-US" altLang="ja-JP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altLang="ja-JP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ja-JP" alt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lang="en-US" altLang="ja-JP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altLang="ja-JP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ja-JP" alt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lang="en-US" altLang="ja-JP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sSub>
                        <m:sSubPr>
                          <m:ctrlPr>
                            <a:rPr lang="en-US" altLang="ja-JP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1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ja-JP" altLang="en-US" sz="1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lang="en-US" altLang="ja-JP" sz="14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altLang="ja-JP" sz="14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altLang="ja-JP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ja-JP" altLang="en-US" sz="1400" b="0" i="1">
                          <a:solidFill>
                            <a:schemeClr val="tx1"/>
                          </a:solidFill>
                          <a:latin typeface="+mn-ea"/>
                        </a:rPr>
                        <m:t>歩行者</m:t>
                      </m:r>
                      <m:r>
                        <a:rPr lang="ja-JP" alt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ja-JP" altLang="en-US" sz="1400" b="0" i="1">
                          <a:solidFill>
                            <a:schemeClr val="tx1"/>
                          </a:solidFill>
                          <a:latin typeface="+mn-ea"/>
                        </a:rPr>
                        <m:t>の</m:t>
                      </m:r>
                      <m:r>
                        <a:rPr lang="ja-JP" altLang="en-US" sz="1400" b="0" i="1" smtClean="0">
                          <a:solidFill>
                            <a:schemeClr val="tx1"/>
                          </a:solidFill>
                          <a:latin typeface="+mn-ea"/>
                        </a:rPr>
                        <m:t>歩幅</m:t>
                      </m:r>
                      <m:r>
                        <a:rPr kumimoji="1" lang="en-US" altLang="ja-JP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ja-JP" dirty="0">
                  <a:solidFill>
                    <a:schemeClr val="tx1"/>
                  </a:solidFill>
                </a:endParaRPr>
              </a:p>
              <a:p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t="-2115" r="-41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円/楕円 3"/>
          <p:cNvSpPr/>
          <p:nvPr/>
        </p:nvSpPr>
        <p:spPr>
          <a:xfrm>
            <a:off x="3406341" y="5743888"/>
            <a:ext cx="2306472" cy="8871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endCxn id="4" idx="6"/>
          </p:cNvCxnSpPr>
          <p:nvPr/>
        </p:nvCxnSpPr>
        <p:spPr>
          <a:xfrm>
            <a:off x="3406341" y="6187440"/>
            <a:ext cx="23064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>
            <a:stCxn id="4" idx="0"/>
          </p:cNvCxnSpPr>
          <p:nvPr/>
        </p:nvCxnSpPr>
        <p:spPr>
          <a:xfrm>
            <a:off x="4559577" y="5743888"/>
            <a:ext cx="0" cy="43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H="1">
            <a:off x="4667534" y="5959888"/>
            <a:ext cx="156949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6344983" y="5775222"/>
            <a:ext cx="1487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軌道短半径</a:t>
            </a:r>
            <a:endParaRPr kumimoji="1" lang="ja-JP" altLang="en-US" dirty="0"/>
          </a:p>
        </p:txBody>
      </p: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78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ⅱ-ⅱ:</a:t>
            </a:r>
            <a:r>
              <a:rPr lang="ja-JP" altLang="en-US" dirty="0" smtClean="0"/>
              <a:t>建物の境界との間隔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歩行者は建物の境界とも距離を保とうとする。</a:t>
                </a:r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ja-JP" altLang="en-US" dirty="0" smtClean="0">
                    <a:solidFill>
                      <a:schemeClr val="tx1"/>
                    </a:solidFill>
                  </a:rPr>
                  <a:t>境界</a:t>
                </a:r>
                <a:r>
                  <a:rPr lang="en-US" altLang="ja-JP" dirty="0" smtClean="0">
                    <a:solidFill>
                      <a:schemeClr val="tx1"/>
                    </a:solidFill>
                  </a:rPr>
                  <a:t>B</a:t>
                </a:r>
                <a:r>
                  <a:rPr lang="ja-JP" altLang="en-US" dirty="0" smtClean="0">
                    <a:solidFill>
                      <a:schemeClr val="tx1"/>
                    </a:solidFill>
                  </a:rPr>
                  <a:t>も反発効果を発生させる。</a:t>
                </a:r>
                <a:endParaRPr lang="en-US" altLang="ja-JP" dirty="0" smtClean="0">
                  <a:solidFill>
                    <a:schemeClr val="tx1"/>
                  </a:solidFill>
                </a:endParaRPr>
              </a:p>
              <a:p>
                <a:pPr marL="3429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kumimoji="1"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</m:acc>
                        </m:e>
                        <m:sub>
                          <m:r>
                            <a:rPr lang="ja-JP" alt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  <m:r>
                            <a:rPr lang="en-US" altLang="ja-JP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d>
                        <m:dPr>
                          <m:ctrlPr>
                            <a:rPr kumimoji="1"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kumimoji="1" lang="en-US" altLang="ja-JP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ja-JP" alt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  <m:r>
                                <a:rPr lang="en-US" altLang="ja-JP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sub>
                          </m:sSub>
                        </m:e>
                      </m:d>
                      <m:r>
                        <a:rPr lang="en-US" altLang="ja-JP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≔−</m:t>
                      </m:r>
                      <m:sSub>
                        <m:sSubPr>
                          <m:ctrlPr>
                            <a:rPr lang="en-US" altLang="ja-JP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𝜵</m:t>
                          </m:r>
                        </m:e>
                        <m:sub>
                          <m:sSub>
                            <m:sSubPr>
                              <m:ctrlPr>
                                <a:rPr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altLang="ja-JP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ja-JP" alt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  <m:r>
                                <a:rPr lang="en-US" altLang="ja-JP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sub>
                          </m:sSub>
                        </m:sub>
                      </m:sSub>
                      <m:sSub>
                        <m:sSubPr>
                          <m:ctrlPr>
                            <a:rPr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ja-JP" alt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</m:t>
                          </m:r>
                          <m:r>
                            <a:rPr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r>
                        <a:rPr lang="en-US" altLang="ja-JP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altLang="ja-JP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ja-JP" alt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  <m:r>
                                <a:rPr lang="en-US" altLang="ja-JP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sub>
                          </m:sSub>
                        </m:e>
                      </m:d>
                      <m:r>
                        <a:rPr lang="en-US" altLang="ja-JP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ja-JP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ja-JP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altLang="ja-JP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d>
                      <m:dPr>
                        <m:begChr m:val="‖"/>
                        <m:endChr m:val="‖"/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altLang="ja-JP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ja-JP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e>
                    </m:d>
                    <m:r>
                      <a:rPr lang="en-US" altLang="ja-JP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ja-JP" altLang="en-US" dirty="0" smtClean="0">
                    <a:solidFill>
                      <a:schemeClr val="tx1"/>
                    </a:solidFill>
                  </a:rPr>
                  <a:t>は単調減少ポテンシャル。</a:t>
                </a:r>
                <a:endParaRPr lang="en-US" altLang="ja-JP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ja-JP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は境界</a:t>
                </a:r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B</a:t>
                </a:r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の歩行者</a:t>
                </a:r>
                <a:r>
                  <a:rPr lang="el-GR" altLang="ja-JP" dirty="0" smtClean="0">
                    <a:solidFill>
                      <a:schemeClr val="tx1"/>
                    </a:solidFill>
                  </a:rPr>
                  <a:t>α</a:t>
                </a:r>
                <a:r>
                  <a:rPr lang="ja-JP" altLang="en-US" dirty="0" smtClean="0">
                    <a:solidFill>
                      <a:schemeClr val="tx1"/>
                    </a:solidFill>
                  </a:rPr>
                  <a:t>から最も近い位置を表す。</a:t>
                </a:r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1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7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ⅲ:</a:t>
            </a:r>
            <a:r>
              <a:rPr kumimoji="1" lang="ja-JP" altLang="en-US" dirty="0" smtClean="0"/>
              <a:t>魅力的な影響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歩行者は他者や物に引き付けられることがある。</a:t>
                </a:r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dirty="0" smtClean="0">
                    <a:solidFill>
                      <a:schemeClr val="tx1"/>
                    </a:solidFill>
                  </a:rPr>
                  <a:t>場所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ja-JP" alt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ja-JP" altLang="en-US" dirty="0" smtClean="0">
                    <a:solidFill>
                      <a:schemeClr val="tx1"/>
                    </a:solidFill>
                  </a:rPr>
                  <a:t>における魅力的な影響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acc>
                      </m:e>
                      <m:sub>
                        <m:r>
                          <a:rPr lang="ja-JP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m:rPr>
                            <m:sty m:val="p"/>
                          </m:rPr>
                          <a:rPr lang="en-US" altLang="ja-JP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ja-JP" altLang="en-US" dirty="0" smtClean="0">
                    <a:solidFill>
                      <a:schemeClr val="tx1"/>
                    </a:solidFill>
                  </a:rPr>
                  <a:t>は、単調増加ポテンシャル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ja-JP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‖"/>
                        <m:endChr m:val="‖"/>
                        <m:ctrlP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ja-JP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ja-JP" alt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に</m:t>
                    </m:r>
                  </m:oMath>
                </a14:m>
                <a:r>
                  <a:rPr lang="ja-JP" altLang="en-US" dirty="0" smtClean="0">
                    <a:solidFill>
                      <a:schemeClr val="tx1"/>
                    </a:solidFill>
                  </a:rPr>
                  <a:t>よってモデル化可能である。</a:t>
                </a:r>
                <a:endParaRPr lang="en-US" altLang="ja-JP" dirty="0" smtClean="0">
                  <a:solidFill>
                    <a:schemeClr val="tx1"/>
                  </a:solidFill>
                </a:endParaRPr>
              </a:p>
              <a:p>
                <a:pPr marL="3429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altLang="ja-JP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</m:acc>
                      </m:e>
                      <m:sub>
                        <m:r>
                          <a:rPr lang="ja-JP" alt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𝜶</m:t>
                        </m:r>
                        <m:r>
                          <a:rPr lang="en-US" altLang="ja-JP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d>
                      <m:dPr>
                        <m:ctrlPr>
                          <a:rPr lang="en-US" altLang="ja-JP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altLang="ja-JP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altLang="ja-JP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ja-JP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ja-JP" altLang="en-US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𝜶</m:t>
                                </m:r>
                                <m:r>
                                  <a:rPr lang="en-US" altLang="ja-JP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d>
                        <m:r>
                          <a:rPr lang="en-US" altLang="ja-JP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ja-JP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  <m:r>
                      <a:rPr lang="en-US" altLang="ja-JP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≔−</m:t>
                    </m:r>
                    <m:sSub>
                      <m:sSubPr>
                        <m:ctrlPr>
                          <a:rPr lang="en-US" altLang="ja-JP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𝜵</m:t>
                        </m:r>
                      </m:e>
                      <m:sub>
                        <m:sSub>
                          <m:sSubPr>
                            <m:ctrlPr>
                              <a:rPr lang="en-US" altLang="ja-JP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altLang="ja-JP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ja-JP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ja-JP" alt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𝜶</m:t>
                            </m:r>
                            <m:r>
                              <a:rPr lang="en-US" altLang="ja-JP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sub>
                    </m:sSub>
                    <m:sSub>
                      <m:sSubPr>
                        <m:ctrlPr>
                          <a:rPr lang="en-US" altLang="ja-JP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ja-JP" alt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𝜶</m:t>
                        </m:r>
                        <m:r>
                          <a:rPr lang="en-US" altLang="ja-JP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altLang="ja-JP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‖"/>
                        <m:endChr m:val="‖"/>
                        <m:ctrlPr>
                          <a:rPr lang="en-US" altLang="ja-JP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altLang="ja-JP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ja-JP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ja-JP" alt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𝜶</m:t>
                            </m:r>
                            <m:r>
                              <a:rPr lang="en-US" altLang="ja-JP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e>
                    </m:d>
                    <m:r>
                      <a:rPr lang="en-US" altLang="ja-JP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ja-JP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altLang="ja-JP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ja-JP" altLang="en-US" dirty="0" smtClean="0">
                    <a:solidFill>
                      <a:schemeClr val="tx1"/>
                    </a:solidFill>
                  </a:rPr>
                  <a:t>　</a:t>
                </a:r>
                <a:r>
                  <a:rPr lang="en-US" altLang="ja-JP" dirty="0" smtClean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ja-JP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≔</m:t>
                    </m:r>
                    <m:sSub>
                      <m:sSubPr>
                        <m:ctrlP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ja-JP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ja-JP" dirty="0" smtClean="0">
                    <a:solidFill>
                      <a:schemeClr val="tx1"/>
                    </a:solidFill>
                  </a:rPr>
                  <a:t>)</a:t>
                </a:r>
                <a:endParaRPr lang="en-US" altLang="ja-JP" dirty="0">
                  <a:solidFill>
                    <a:schemeClr val="tx1"/>
                  </a:solidFill>
                </a:endParaRPr>
              </a:p>
              <a:p>
                <a:r>
                  <a:rPr lang="ja-JP" altLang="en-US" dirty="0" smtClean="0">
                    <a:solidFill>
                      <a:schemeClr val="tx1"/>
                    </a:solidFill>
                  </a:rPr>
                  <a:t>この影響は通常時間</a:t>
                </a:r>
                <a:r>
                  <a:rPr lang="en-US" altLang="ja-JP" dirty="0" smtClean="0">
                    <a:solidFill>
                      <a:schemeClr val="tx1"/>
                    </a:solidFill>
                  </a:rPr>
                  <a:t>t</a:t>
                </a:r>
                <a:r>
                  <a:rPr lang="ja-JP" altLang="en-US" dirty="0" smtClean="0">
                    <a:solidFill>
                      <a:schemeClr val="tx1"/>
                    </a:solidFill>
                  </a:rPr>
                  <a:t>が経過するごとに減少する。</a:t>
                </a:r>
                <a:endParaRPr lang="en-US" altLang="ja-JP" dirty="0">
                  <a:solidFill>
                    <a:schemeClr val="tx1"/>
                  </a:solidFill>
                </a:endParaRPr>
              </a:p>
              <a:p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t="-21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11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重みづけ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反発効果と魅力的な影響は、歩行者の後方にある場合影響力が少ないため、係数</a:t>
                </a:r>
                <a14:m>
                  <m:oMath xmlns:m="http://schemas.openxmlformats.org/officeDocument/2006/math">
                    <m:r>
                      <a:rPr lang="en-US" altLang="ja-JP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0&lt;</m:t>
                    </m:r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)</a:t>
                </a:r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を導入し、方向に依存した重みづけを行う。</a:t>
                </a:r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dirty="0">
                    <a:solidFill>
                      <a:schemeClr val="tx1"/>
                    </a:solidFill>
                  </a:rPr>
                  <a:t>影響</a:t>
                </a:r>
                <a:r>
                  <a:rPr lang="ja-JP" altLang="en-US" dirty="0" smtClean="0">
                    <a:solidFill>
                      <a:schemeClr val="tx1"/>
                    </a:solidFill>
                  </a:rPr>
                  <a:t>が及ぶ視野角を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ja-JP" alt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とする。</a:t>
                </a:r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pPr marL="3429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d>
                        <m:dPr>
                          <m:ctrlP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kumimoji="1" lang="en-US" altLang="ja-JP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  <m: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⃗"/>
                              <m:ctrlP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acc>
                        </m:e>
                      </m:d>
                      <m:r>
                        <a:rPr kumimoji="1"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d>
                        <m:dPr>
                          <m:begChr m:val="{"/>
                          <m:endChr m:val=""/>
                          <m:ctrlP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1" lang="en-US" altLang="ja-JP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brk m:alnAt="7"/>
                                </m:rP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m:rPr>
                                  <m:brk m:alnAt="7"/>
                                </m:rPr>
                                <a:rPr lang="ja-JP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　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altLang="ja-JP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</m:acc>
                              <m:r>
                                <a:rPr lang="ja-JP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altLang="ja-JP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acc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≥</m:t>
                              </m:r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altLang="ja-JP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altLang="ja-JP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</m:acc>
                                </m:e>
                              </m:d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ja-JP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  <m:r>
                                <a:rPr lang="ja-JP" alt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の</m:t>
                              </m:r>
                              <m:r>
                                <a:rPr lang="ja-JP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場合</m:t>
                              </m:r>
                            </m:e>
                            <m:e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ja-JP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　</m:t>
                              </m:r>
                              <m:r>
                                <a:rPr lang="ja-JP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その他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pPr/>
                <a:r>
                  <a:rPr lang="ja-JP" altLang="en-US" dirty="0" smtClean="0">
                    <a:solidFill>
                      <a:schemeClr val="tx1"/>
                    </a:solidFill>
                  </a:rPr>
                  <a:t>これより、反発効果と魅力的な影響は次のようになる。</a:t>
                </a:r>
                <a:endParaRPr lang="en-US" altLang="ja-JP" dirty="0" smtClean="0">
                  <a:solidFill>
                    <a:schemeClr val="tx1"/>
                  </a:solidFill>
                </a:endParaRPr>
              </a:p>
              <a:p>
                <a:pPr marL="3429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kumimoji="1" lang="ja-JP" alt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</m:acc>
                        </m:e>
                        <m:sub>
                          <m:r>
                            <a:rPr lang="ja-JP" alt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𝜶𝜷</m:t>
                          </m:r>
                        </m:sub>
                      </m:sSub>
                      <m:d>
                        <m:dPr>
                          <m:ctrlPr>
                            <a:rPr kumimoji="1"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altLang="ja-JP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</m:acc>
                            </m:e>
                            <m:sub>
                              <m:r>
                                <a:rPr lang="ja-JP" alt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sub>
                          </m:sSub>
                          <m:r>
                            <a:rPr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kumimoji="1"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kumimoji="1" lang="en-US" altLang="ja-JP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ja-JP" alt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sub>
                          </m:sSub>
                          <m:r>
                            <a:rPr kumimoji="1"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altLang="ja-JP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ja-JP" alt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𝜷</m:t>
                              </m:r>
                            </m:sub>
                          </m:sSub>
                        </m:e>
                      </m:d>
                      <m:r>
                        <a:rPr kumimoji="1" lang="en-US" altLang="ja-JP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US" altLang="ja-JP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𝒘</m:t>
                      </m:r>
                      <m:d>
                        <m:dPr>
                          <m:ctrlPr>
                            <a:rPr lang="en-US" altLang="ja-JP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altLang="ja-JP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</m:acc>
                            </m:e>
                            <m:sub>
                              <m:r>
                                <a:rPr lang="ja-JP" alt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sub>
                          </m:sSub>
                          <m:r>
                            <a:rPr lang="en-US" altLang="ja-JP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altLang="ja-JP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𝒇</m:t>
                                  </m:r>
                                </m:e>
                              </m:acc>
                            </m:e>
                            <m:sub>
                              <m:r>
                                <a:rPr lang="ja-JP" alt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𝜶𝜷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altLang="ja-JP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</m:acc>
                        </m:e>
                        <m:sub>
                          <m:r>
                            <a:rPr lang="ja-JP" alt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𝜶𝜷</m:t>
                          </m:r>
                        </m:sub>
                      </m:sSub>
                      <m:r>
                        <a:rPr lang="en-US" altLang="ja-JP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altLang="ja-JP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ja-JP" alt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sub>
                      </m:sSub>
                      <m:r>
                        <a:rPr lang="en-US" altLang="ja-JP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altLang="ja-JP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ja-JP" alt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𝜷</m:t>
                              </m:r>
                            </m:sub>
                          </m:sSub>
                        </m:e>
                      </m:acc>
                      <m:r>
                        <a:rPr lang="en-US" altLang="ja-JP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ja-JP" b="1" dirty="0" smtClean="0">
                  <a:solidFill>
                    <a:schemeClr val="tx1"/>
                  </a:solidFill>
                </a:endParaRPr>
              </a:p>
              <a:p>
                <a:pPr marL="3429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ja-JP" alt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</m:acc>
                        </m:e>
                        <m:sub>
                          <m:r>
                            <a:rPr lang="ja-JP" alt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  <m:r>
                            <a:rPr lang="en-US" altLang="ja-JP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d>
                        <m:dPr>
                          <m:ctrlPr>
                            <a:rPr lang="en-US" altLang="ja-JP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altLang="ja-JP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ja-JP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lang="ja-JP" altLang="en-US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𝜶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ja-JP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altLang="ja-JP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ja-JP" alt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sub>
                          </m:sSub>
                          <m:r>
                            <a:rPr lang="en-US" altLang="ja-JP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altLang="ja-JP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  <m:r>
                            <a:rPr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altLang="ja-JP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US" altLang="ja-JP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𝒘</m:t>
                      </m:r>
                      <m:d>
                        <m:dPr>
                          <m:ctrlPr>
                            <a:rPr lang="en-US" altLang="ja-JP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altLang="ja-JP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</m:acc>
                            </m:e>
                            <m:sub>
                              <m:r>
                                <a:rPr lang="ja-JP" alt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sub>
                          </m:sSub>
                          <m:r>
                            <a:rPr lang="en-US" altLang="ja-JP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altLang="ja-JP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𝒇</m:t>
                                  </m:r>
                                </m:e>
                              </m:acc>
                            </m:e>
                            <m:sub>
                              <m:r>
                                <a:rPr lang="ja-JP" alt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  <m:r>
                                <a:rPr lang="en-US" altLang="ja-JP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altLang="ja-JP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</m:acc>
                        </m:e>
                        <m:sub>
                          <m:r>
                            <a:rPr lang="ja-JP" alt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  <m:r>
                            <a:rPr lang="en-US" altLang="ja-JP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n-US" altLang="ja-JP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altLang="ja-JP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ja-JP" alt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sub>
                      </m:sSub>
                      <m:r>
                        <a:rPr lang="en-US" altLang="ja-JP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altLang="ja-JP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n-US" altLang="ja-JP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n-US" altLang="ja-JP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ja-JP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altLang="ja-JP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t="-166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59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基礎">
  <a:themeElements>
    <a:clrScheme name="基礎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基礎</Template>
  <TotalTime>569</TotalTime>
  <Words>758</Words>
  <Application>Microsoft Office PowerPoint</Application>
  <PresentationFormat>画面に合わせる (4:3)</PresentationFormat>
  <Paragraphs>140</Paragraphs>
  <Slides>15</Slides>
  <Notes>7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2" baseType="lpstr">
      <vt:lpstr>ＭＳ Ｐゴシック</vt:lpstr>
      <vt:lpstr>ＭＳ ゴシック</vt:lpstr>
      <vt:lpstr>Calibri</vt:lpstr>
      <vt:lpstr>Cambria Math</vt:lpstr>
      <vt:lpstr>Corbel</vt:lpstr>
      <vt:lpstr>Wingdings</vt:lpstr>
      <vt:lpstr>基礎</vt:lpstr>
      <vt:lpstr>Social force model for pedestrian dynamics</vt:lpstr>
      <vt:lpstr>導入</vt:lpstr>
      <vt:lpstr>行動の変化が導かれるプロセス</vt:lpstr>
      <vt:lpstr>歩行者への影響</vt:lpstr>
      <vt:lpstr>ⅰ:望んだ歩行速度への加速</vt:lpstr>
      <vt:lpstr>ⅱ-ⅰ:他の歩行者との間隔</vt:lpstr>
      <vt:lpstr>ⅱ-ⅱ:建物の境界との間隔</vt:lpstr>
      <vt:lpstr>ⅲ:魅力的な影響</vt:lpstr>
      <vt:lpstr>重みづけ</vt:lpstr>
      <vt:lpstr>社会的な力の定義</vt:lpstr>
      <vt:lpstr>社会的な力の定義</vt:lpstr>
      <vt:lpstr>パラメータ設定</vt:lpstr>
      <vt:lpstr>実験1:歩道</vt:lpstr>
      <vt:lpstr>実験2:ドアの通り抜け</vt:lpstr>
      <vt:lpstr>まとめ</vt:lpstr>
    </vt:vector>
  </TitlesOfParts>
  <Company>法政大学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force model for pedestrian dynamics</dc:title>
  <dc:creator>伊織瞳</dc:creator>
  <cp:lastModifiedBy>伊織瞳</cp:lastModifiedBy>
  <cp:revision>42</cp:revision>
  <dcterms:created xsi:type="dcterms:W3CDTF">2015-11-30T01:21:10Z</dcterms:created>
  <dcterms:modified xsi:type="dcterms:W3CDTF">2015-11-30T10:50:27Z</dcterms:modified>
</cp:coreProperties>
</file>