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1"/>
  </p:notesMasterIdLst>
  <p:handoutMasterIdLst>
    <p:handoutMasterId r:id="rId12"/>
  </p:handoutMasterIdLst>
  <p:sldIdLst>
    <p:sldId id="312" r:id="rId2"/>
    <p:sldId id="311" r:id="rId3"/>
    <p:sldId id="326" r:id="rId4"/>
    <p:sldId id="327" r:id="rId5"/>
    <p:sldId id="328" r:id="rId6"/>
    <p:sldId id="329" r:id="rId7"/>
    <p:sldId id="330" r:id="rId8"/>
    <p:sldId id="332" r:id="rId9"/>
    <p:sldId id="333" r:id="rId10"/>
  </p:sldIdLst>
  <p:sldSz cx="9144000" cy="5143500" type="screen16x9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金井 廉" initials="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AD010A"/>
    <a:srgbClr val="FF6F6F"/>
    <a:srgbClr val="FF1C00"/>
    <a:srgbClr val="FF9F8E"/>
    <a:srgbClr val="B46F63"/>
    <a:srgbClr val="B41400"/>
    <a:srgbClr val="BA0008"/>
    <a:srgbClr val="FF8F9F"/>
    <a:srgbClr val="FF6177"/>
    <a:srgbClr val="8C00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中間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中間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4" autoAdjust="0"/>
    <p:restoredTop sz="81579" autoAdjust="0"/>
  </p:normalViewPr>
  <p:slideViewPr>
    <p:cSldViewPr snapToGrid="0" snapToObjects="1">
      <p:cViewPr varScale="1">
        <p:scale>
          <a:sx n="116" d="100"/>
          <a:sy n="116" d="100"/>
        </p:scale>
        <p:origin x="-688" y="-104"/>
      </p:cViewPr>
      <p:guideLst>
        <p:guide orient="horz" pos="2160"/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commentAuthors" Target="commentAuthors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81AF38-A002-F24D-9587-C84591A138EF}" type="datetimeFigureOut">
              <a:rPr kumimoji="1" lang="ja-JP" altLang="en-US" smtClean="0"/>
              <a:t>15/09/16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23AF40-8D1C-B543-B946-686944AF14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39153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30D6B7-2FA7-054F-847D-DF004BE59E0C}" type="datetimeFigureOut">
              <a:rPr kumimoji="1" lang="ja-JP" altLang="en-US" smtClean="0"/>
              <a:t>15/09/16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2144B-42FB-5C47-A8D4-5F5856272E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83505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2144B-42FB-5C47-A8D4-5F5856272ED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26150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2144B-42FB-5C47-A8D4-5F5856272EDA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29539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2144B-42FB-5C47-A8D4-5F5856272EDA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51276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reLu</a:t>
            </a:r>
            <a:r>
              <a:rPr kumimoji="1" lang="ja-JP" altLang="en-US" dirty="0" smtClean="0"/>
              <a:t>だけだとサチる。。。</a:t>
            </a:r>
            <a:endParaRPr kumimoji="1" lang="en-US" altLang="ja-JP" dirty="0" smtClean="0"/>
          </a:p>
          <a:p>
            <a:r>
              <a:rPr kumimoji="1" lang="en-US" altLang="ja-JP" dirty="0" smtClean="0"/>
              <a:t>Dropout</a:t>
            </a:r>
            <a:r>
              <a:rPr kumimoji="1" lang="ja-JP" altLang="en-US" baseline="0" dirty="0" smtClean="0"/>
              <a:t>は中間ノードの出力を</a:t>
            </a:r>
            <a:r>
              <a:rPr kumimoji="1" lang="en-US" altLang="ja-JP" baseline="0" dirty="0" smtClean="0"/>
              <a:t>1/2</a:t>
            </a:r>
            <a:r>
              <a:rPr kumimoji="1" lang="ja-JP" altLang="en-US" baseline="0" dirty="0" smtClean="0"/>
              <a:t>の確率で</a:t>
            </a:r>
            <a:r>
              <a:rPr kumimoji="1" lang="en-US" altLang="ja-JP" baseline="0" dirty="0" smtClean="0"/>
              <a:t>0</a:t>
            </a:r>
            <a:r>
              <a:rPr kumimoji="1" lang="ja-JP" altLang="en-US" baseline="0" dirty="0" smtClean="0"/>
              <a:t>にする</a:t>
            </a:r>
            <a:endParaRPr kumimoji="1" lang="en-US" altLang="ja-JP" baseline="0" dirty="0" smtClean="0"/>
          </a:p>
          <a:p>
            <a:r>
              <a:rPr kumimoji="1" lang="en-US" altLang="ja-JP" dirty="0" smtClean="0"/>
              <a:t>Backward</a:t>
            </a:r>
            <a:r>
              <a:rPr kumimoji="1" lang="ja-JP" altLang="en-US" dirty="0" smtClean="0"/>
              <a:t>時も重みに対して伝播しない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2144B-42FB-5C47-A8D4-5F5856272EDA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51276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2144B-42FB-5C47-A8D4-5F5856272EDA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51276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2144B-42FB-5C47-A8D4-5F5856272EDA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51276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2144B-42FB-5C47-A8D4-5F5856272EDA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51276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2144B-42FB-5C47-A8D4-5F5856272EDA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51276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2144B-42FB-5C47-A8D4-5F5856272EDA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5127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B9FDE-82C3-2848-96A9-262136846A30}" type="datetime1">
              <a:rPr kumimoji="1" lang="ja-JP" altLang="en-US" smtClean="0"/>
              <a:t>15/09/16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BE268-4C24-7247-8505-C12891CEC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4394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6A26E-AA77-EE4C-A7EA-41B5A5617FE0}" type="datetime1">
              <a:rPr kumimoji="1" lang="ja-JP" altLang="en-US" smtClean="0"/>
              <a:t>15/09/16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BE268-4C24-7247-8505-C12891CEC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2556629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9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6A26E-AA77-EE4C-A7EA-41B5A5617FE0}" type="datetime1">
              <a:rPr kumimoji="1" lang="ja-JP" altLang="en-US" smtClean="0"/>
              <a:t>15/09/16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BE268-4C24-7247-8505-C12891CEC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2501437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74B52-AD9D-1E44-A18D-2CE2E1E4C65D}" type="datetime1">
              <a:rPr kumimoji="1" lang="ja-JP" altLang="en-US" smtClean="0"/>
              <a:t>15/09/16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BE268-4C24-7247-8505-C12891CEC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4052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BC90A-94F5-E647-8911-0C2BB71C4A64}" type="datetime1">
              <a:rPr kumimoji="1" lang="ja-JP" altLang="en-US" smtClean="0"/>
              <a:t>15/09/16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BE268-4C24-7247-8505-C12891CEC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3250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C4F27-3C98-8949-8F99-66DB0FF8C579}" type="datetime1">
              <a:rPr kumimoji="1" lang="ja-JP" altLang="en-US" smtClean="0"/>
              <a:t>15/09/16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BE268-4C24-7247-8505-C12891CEC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1047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273845"/>
            <a:ext cx="7886700" cy="994172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8C1F0-BE46-1C40-A279-54E1557D0B0D}" type="datetime1">
              <a:rPr kumimoji="1" lang="ja-JP" altLang="en-US" smtClean="0"/>
              <a:t>15/09/16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BE268-4C24-7247-8505-C12891CEC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012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36E37-64E9-E047-AE18-36834F70F34D}" type="datetime1">
              <a:rPr kumimoji="1" lang="ja-JP" altLang="en-US" smtClean="0"/>
              <a:t>15/09/16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BE268-4C24-7247-8505-C12891CEC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014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24A-73E9-2841-86D3-D0045B5F8F31}" type="datetime1">
              <a:rPr kumimoji="1" lang="ja-JP" altLang="en-US" smtClean="0"/>
              <a:t>15/09/16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BE268-4C24-7247-8505-C12891CEC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8765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6A26E-AA77-EE4C-A7EA-41B5A5617FE0}" type="datetime1">
              <a:rPr kumimoji="1" lang="ja-JP" altLang="en-US" smtClean="0"/>
              <a:t>15/09/16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BE268-4C24-7247-8505-C12891CEC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1253149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12ECC-B10A-1D4B-BDF0-C5C6649CAEC7}" type="datetime1">
              <a:rPr kumimoji="1" lang="ja-JP" altLang="en-US" smtClean="0"/>
              <a:t>15/09/16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BE268-4C24-7247-8505-C12891CEC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5209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273845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6A26E-AA77-EE4C-A7EA-41B5A5617FE0}" type="datetime1">
              <a:rPr kumimoji="1" lang="ja-JP" altLang="en-US" smtClean="0"/>
              <a:t>15/09/16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BE268-4C24-7247-8505-C12891CEC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439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jpeg"/><Relationship Id="rId5" Type="http://schemas.openxmlformats.org/officeDocument/2006/relationships/image" Target="../media/image3.jpg"/><Relationship Id="rId6" Type="http://schemas.openxmlformats.org/officeDocument/2006/relationships/image" Target="../media/image4.jpg"/><Relationship Id="rId7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2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866815"/>
            <a:ext cx="6858000" cy="1790700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ja-JP" altLang="en-US" sz="3600" b="1" dirty="0" smtClean="0">
                <a:solidFill>
                  <a:srgbClr val="8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進捗報告</a:t>
            </a:r>
            <a:endParaRPr kumimoji="1" lang="ja-JP" altLang="en-US" sz="2800" dirty="0">
              <a:solidFill>
                <a:srgbClr val="8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951512" y="3063110"/>
            <a:ext cx="7240976" cy="131445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ja-JP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法政大学　情報科学研究科　情報科学専攻</a:t>
            </a:r>
            <a:endParaRPr lang="en-US" altLang="ja-JP" sz="2000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  <a:p>
            <a:pPr>
              <a:lnSpc>
                <a:spcPct val="100000"/>
              </a:lnSpc>
            </a:pPr>
            <a:r>
              <a:rPr kumimoji="1" lang="ja-JP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金井　</a:t>
            </a:r>
            <a:r>
              <a:rPr lang="ja-JP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廉</a:t>
            </a:r>
            <a:endParaRPr kumimoji="1" lang="ja-JP" alt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BE268-4C24-7247-8505-C12891CEC455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692298" y="228818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01642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1"/>
          <p:cNvSpPr>
            <a:spLocks noGrp="1"/>
          </p:cNvSpPr>
          <p:nvPr>
            <p:ph type="title"/>
          </p:nvPr>
        </p:nvSpPr>
        <p:spPr>
          <a:xfrm>
            <a:off x="0" y="1"/>
            <a:ext cx="9162000" cy="767040"/>
          </a:xfrm>
          <a:solidFill>
            <a:srgbClr val="800000"/>
          </a:solidFill>
        </p:spPr>
        <p:txBody>
          <a:bodyPr>
            <a:normAutofit/>
          </a:bodyPr>
          <a:lstStyle/>
          <a:p>
            <a:pPr indent="457200" algn="l">
              <a:lnSpc>
                <a:spcPct val="100000"/>
              </a:lnSpc>
            </a:pPr>
            <a:r>
              <a:rPr lang="ja-JP" altLang="en-US" sz="2800" b="1" dirty="0" smtClean="0">
                <a:solidFill>
                  <a:schemeClr val="bg2"/>
                </a:solidFill>
                <a:latin typeface="メイリオ"/>
                <a:ea typeface="メイリオ"/>
                <a:cs typeface="メイリオ"/>
              </a:rPr>
              <a:t>進捗</a:t>
            </a:r>
            <a:endParaRPr kumimoji="1" lang="ja-JP" altLang="en-US" sz="2800" b="1" dirty="0">
              <a:solidFill>
                <a:schemeClr val="bg2"/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BE268-4C24-7247-8505-C12891CEC455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30388" y="1038604"/>
            <a:ext cx="8313611" cy="28746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</a:pPr>
            <a:r>
              <a:rPr lang="ja-JP" altLang="en-US" sz="2000" b="1" spc="1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文献</a:t>
            </a:r>
            <a:endParaRPr lang="en-US" altLang="ja-JP" sz="2000" b="1" spc="15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5750" indent="-285750">
              <a:lnSpc>
                <a:spcPct val="140000"/>
              </a:lnSpc>
              <a:buFont typeface="Arial"/>
              <a:buChar char="•"/>
            </a:pPr>
            <a:r>
              <a:rPr lang="ja-JP" altLang="en-US" dirty="0" smtClean="0">
                <a:latin typeface="メイリオ"/>
                <a:ea typeface="メイリオ"/>
                <a:cs typeface="メイリオ"/>
              </a:rPr>
              <a:t>平井雄三</a:t>
            </a:r>
            <a:r>
              <a:rPr lang="en-US" altLang="ja-JP" dirty="0" smtClean="0">
                <a:latin typeface="メイリオ"/>
                <a:ea typeface="メイリオ"/>
                <a:cs typeface="メイリオ"/>
              </a:rPr>
              <a:t> </a:t>
            </a:r>
            <a:r>
              <a:rPr lang="ja-JP" altLang="en-US" dirty="0" smtClean="0">
                <a:latin typeface="メイリオ"/>
                <a:ea typeface="メイリオ"/>
                <a:cs typeface="メイリオ"/>
              </a:rPr>
              <a:t>著</a:t>
            </a:r>
            <a:r>
              <a:rPr lang="en-US" altLang="ja-JP" dirty="0" smtClean="0">
                <a:latin typeface="メイリオ"/>
                <a:ea typeface="メイリオ"/>
                <a:cs typeface="メイリオ"/>
              </a:rPr>
              <a:t> “</a:t>
            </a:r>
            <a:r>
              <a:rPr lang="ja-JP" altLang="en-US" dirty="0" smtClean="0">
                <a:latin typeface="メイリオ"/>
                <a:ea typeface="メイリオ"/>
                <a:cs typeface="メイリオ"/>
              </a:rPr>
              <a:t>はじめてのパターン認識</a:t>
            </a:r>
            <a:r>
              <a:rPr lang="en-US" altLang="ja-JP" dirty="0" smtClean="0">
                <a:latin typeface="メイリオ"/>
                <a:ea typeface="メイリオ"/>
                <a:cs typeface="メイリオ"/>
              </a:rPr>
              <a:t>”  </a:t>
            </a:r>
            <a:r>
              <a:rPr lang="ja-JP" altLang="en-US" dirty="0" smtClean="0">
                <a:latin typeface="メイリオ"/>
                <a:ea typeface="メイリオ"/>
                <a:cs typeface="メイリオ"/>
              </a:rPr>
              <a:t>森北出版株式会社</a:t>
            </a:r>
            <a:endParaRPr lang="en-US" altLang="ja-JP" dirty="0" smtClean="0">
              <a:latin typeface="メイリオ"/>
              <a:ea typeface="メイリオ"/>
              <a:cs typeface="メイリオ"/>
            </a:endParaRPr>
          </a:p>
          <a:p>
            <a:pPr marL="285750" indent="-285750">
              <a:lnSpc>
                <a:spcPct val="140000"/>
              </a:lnSpc>
              <a:buFont typeface="Arial"/>
              <a:buChar char="•"/>
            </a:pPr>
            <a:endParaRPr lang="en-US" altLang="ja-JP" dirty="0"/>
          </a:p>
          <a:p>
            <a:pPr>
              <a:lnSpc>
                <a:spcPct val="140000"/>
              </a:lnSpc>
            </a:pPr>
            <a:r>
              <a:rPr lang="ja-JP" altLang="en-US" sz="2000" b="1" dirty="0" smtClean="0">
                <a:latin typeface="メイリオ"/>
                <a:ea typeface="メイリオ"/>
                <a:cs typeface="メイリオ"/>
              </a:rPr>
              <a:t>実装</a:t>
            </a:r>
          </a:p>
          <a:p>
            <a:pPr marL="342900" indent="-342900">
              <a:lnSpc>
                <a:spcPct val="140000"/>
              </a:lnSpc>
              <a:buFont typeface="Arial"/>
              <a:buChar char="•"/>
            </a:pPr>
            <a:r>
              <a:rPr lang="ja-JP" altLang="en-US" dirty="0" smtClean="0">
                <a:latin typeface="メイリオ"/>
                <a:ea typeface="メイリオ"/>
                <a:cs typeface="メイリオ"/>
              </a:rPr>
              <a:t>新しい深層学習環境の構築（</a:t>
            </a:r>
            <a:r>
              <a:rPr lang="en-US" altLang="ja-JP" dirty="0" smtClean="0">
                <a:latin typeface="メイリオ"/>
                <a:ea typeface="メイリオ"/>
                <a:cs typeface="メイリオ"/>
              </a:rPr>
              <a:t>OS</a:t>
            </a:r>
            <a:r>
              <a:rPr lang="ja-JP" altLang="en-US" dirty="0" smtClean="0">
                <a:latin typeface="メイリオ"/>
                <a:ea typeface="メイリオ"/>
                <a:cs typeface="メイリオ"/>
              </a:rPr>
              <a:t>とフレームワークの乗り換え）</a:t>
            </a:r>
            <a:endParaRPr lang="en-US" altLang="ja-JP" dirty="0" smtClean="0">
              <a:latin typeface="メイリオ"/>
              <a:ea typeface="メイリオ"/>
              <a:cs typeface="メイリオ"/>
            </a:endParaRPr>
          </a:p>
          <a:p>
            <a:pPr marL="342900" indent="-342900">
              <a:lnSpc>
                <a:spcPct val="140000"/>
              </a:lnSpc>
              <a:buFont typeface="Arial"/>
              <a:buChar char="•"/>
            </a:pPr>
            <a:r>
              <a:rPr lang="ja-JP" altLang="en-US" dirty="0" smtClean="0">
                <a:latin typeface="メイリオ"/>
                <a:ea typeface="メイリオ"/>
                <a:cs typeface="メイリオ"/>
              </a:rPr>
              <a:t>二次元空間の点群をニューラルネットで</a:t>
            </a:r>
            <a:r>
              <a:rPr lang="ja-JP" altLang="en-US" dirty="0" smtClean="0">
                <a:latin typeface="メイリオ"/>
                <a:ea typeface="メイリオ"/>
                <a:cs typeface="メイリオ"/>
              </a:rPr>
              <a:t>識別</a:t>
            </a:r>
            <a:endParaRPr lang="en-US" altLang="ja-JP" dirty="0" smtClean="0">
              <a:latin typeface="メイリオ"/>
              <a:ea typeface="メイリオ"/>
              <a:cs typeface="メイリオ"/>
            </a:endParaRPr>
          </a:p>
          <a:p>
            <a:pPr marL="342900" indent="-342900">
              <a:lnSpc>
                <a:spcPct val="140000"/>
              </a:lnSpc>
              <a:buFont typeface="Arial"/>
              <a:buChar char="•"/>
            </a:pPr>
            <a:endParaRPr lang="en-US" altLang="ja-JP" dirty="0" smtClean="0">
              <a:latin typeface="メイリオ"/>
              <a:ea typeface="メイリオ"/>
              <a:cs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1270991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1"/>
          <p:cNvSpPr>
            <a:spLocks noGrp="1"/>
          </p:cNvSpPr>
          <p:nvPr>
            <p:ph type="title"/>
          </p:nvPr>
        </p:nvSpPr>
        <p:spPr>
          <a:xfrm>
            <a:off x="0" y="1"/>
            <a:ext cx="9162000" cy="767040"/>
          </a:xfrm>
          <a:solidFill>
            <a:srgbClr val="800000"/>
          </a:solidFill>
        </p:spPr>
        <p:txBody>
          <a:bodyPr>
            <a:normAutofit/>
          </a:bodyPr>
          <a:lstStyle/>
          <a:p>
            <a:pPr indent="457200">
              <a:lnSpc>
                <a:spcPct val="100000"/>
              </a:lnSpc>
            </a:pPr>
            <a:r>
              <a:rPr lang="ja-JP" altLang="en-US" sz="2800" b="1" dirty="0">
                <a:solidFill>
                  <a:schemeClr val="bg2"/>
                </a:solidFill>
                <a:latin typeface="メイリオ"/>
                <a:ea typeface="メイリオ"/>
                <a:cs typeface="メイリオ"/>
              </a:rPr>
              <a:t>二次元空間の点群をニューラルネットで</a:t>
            </a:r>
            <a:r>
              <a:rPr lang="ja-JP" altLang="en-US" sz="2800" b="1" dirty="0" smtClean="0">
                <a:solidFill>
                  <a:schemeClr val="bg2"/>
                </a:solidFill>
                <a:latin typeface="メイリオ"/>
                <a:ea typeface="メイリオ"/>
                <a:cs typeface="メイリオ"/>
              </a:rPr>
              <a:t>識別</a:t>
            </a:r>
            <a:endParaRPr kumimoji="1" lang="ja-JP" altLang="en-US" sz="2800" b="1" dirty="0">
              <a:solidFill>
                <a:schemeClr val="bg2"/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BE268-4C24-7247-8505-C12891CEC455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30388" y="1038604"/>
            <a:ext cx="7483225" cy="201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40000"/>
              </a:lnSpc>
              <a:buFont typeface="Arial"/>
              <a:buChar char="•"/>
            </a:pPr>
            <a:r>
              <a:rPr lang="en-US" altLang="ja-JP" dirty="0" smtClean="0">
                <a:latin typeface="メイリオ"/>
                <a:ea typeface="メイリオ"/>
                <a:cs typeface="メイリオ"/>
              </a:rPr>
              <a:t>128 * 128 </a:t>
            </a:r>
            <a:r>
              <a:rPr lang="ja-JP" altLang="en-US" dirty="0" smtClean="0">
                <a:latin typeface="メイリオ"/>
                <a:ea typeface="メイリオ"/>
                <a:cs typeface="メイリオ"/>
              </a:rPr>
              <a:t>の</a:t>
            </a:r>
            <a:r>
              <a:rPr lang="en-US" altLang="ja-JP" dirty="0" smtClean="0">
                <a:latin typeface="メイリオ"/>
                <a:ea typeface="メイリオ"/>
                <a:cs typeface="メイリオ"/>
              </a:rPr>
              <a:t>2</a:t>
            </a:r>
            <a:r>
              <a:rPr lang="ja-JP" altLang="en-US" dirty="0" smtClean="0">
                <a:latin typeface="メイリオ"/>
                <a:ea typeface="メイリオ"/>
                <a:cs typeface="メイリオ"/>
              </a:rPr>
              <a:t>値</a:t>
            </a:r>
            <a:r>
              <a:rPr lang="ja-JP" altLang="en-US" dirty="0" smtClean="0">
                <a:latin typeface="メイリオ"/>
                <a:ea typeface="メイリオ"/>
                <a:cs typeface="メイリオ"/>
              </a:rPr>
              <a:t>画像</a:t>
            </a:r>
            <a:r>
              <a:rPr lang="ja-JP" altLang="en-US" dirty="0" smtClean="0">
                <a:latin typeface="メイリオ"/>
                <a:ea typeface="メイリオ"/>
                <a:cs typeface="メイリオ"/>
              </a:rPr>
              <a:t>に</a:t>
            </a:r>
            <a:r>
              <a:rPr lang="ja-JP" altLang="en-US" dirty="0" smtClean="0">
                <a:latin typeface="メイリオ"/>
                <a:ea typeface="メイリオ"/>
                <a:cs typeface="メイリオ"/>
              </a:rPr>
              <a:t>回転</a:t>
            </a:r>
            <a:r>
              <a:rPr lang="ja-JP" altLang="en-US" dirty="0" smtClean="0">
                <a:latin typeface="メイリオ"/>
                <a:ea typeface="メイリオ"/>
                <a:cs typeface="メイリオ"/>
              </a:rPr>
              <a:t>等を</a:t>
            </a:r>
            <a:r>
              <a:rPr lang="ja-JP" altLang="en-US" dirty="0" smtClean="0">
                <a:latin typeface="メイリオ"/>
                <a:ea typeface="メイリオ"/>
                <a:cs typeface="メイリオ"/>
              </a:rPr>
              <a:t>加え</a:t>
            </a:r>
            <a:r>
              <a:rPr lang="ja-JP" altLang="en-US" dirty="0" smtClean="0">
                <a:latin typeface="メイリオ"/>
                <a:ea typeface="メイリオ"/>
                <a:cs typeface="メイリオ"/>
              </a:rPr>
              <a:t>、</a:t>
            </a:r>
            <a:r>
              <a:rPr lang="ja-JP" altLang="en-US" dirty="0" smtClean="0">
                <a:latin typeface="メイリオ"/>
                <a:ea typeface="メイリオ"/>
                <a:cs typeface="メイリオ"/>
              </a:rPr>
              <a:t>クラス識別</a:t>
            </a:r>
            <a:endParaRPr lang="en-US" altLang="ja-JP" dirty="0" smtClean="0">
              <a:latin typeface="メイリオ"/>
              <a:ea typeface="メイリオ"/>
              <a:cs typeface="メイリオ"/>
            </a:endParaRPr>
          </a:p>
          <a:p>
            <a:pPr marL="285750" indent="-285750">
              <a:lnSpc>
                <a:spcPct val="140000"/>
              </a:lnSpc>
              <a:buFont typeface="Arial"/>
              <a:buChar char="•"/>
            </a:pPr>
            <a:r>
              <a:rPr lang="en-US" altLang="ja-JP" dirty="0" smtClean="0">
                <a:latin typeface="メイリオ"/>
                <a:ea typeface="メイリオ"/>
                <a:cs typeface="メイリオ"/>
              </a:rPr>
              <a:t>5</a:t>
            </a:r>
            <a:r>
              <a:rPr lang="en-US" altLang="ja-JP" dirty="0">
                <a:latin typeface="メイリオ"/>
                <a:ea typeface="メイリオ"/>
                <a:cs typeface="メイリオ"/>
              </a:rPr>
              <a:t> </a:t>
            </a:r>
            <a:r>
              <a:rPr lang="en-US" altLang="ja-JP" dirty="0" smtClean="0">
                <a:latin typeface="メイリオ"/>
                <a:ea typeface="メイリオ"/>
                <a:cs typeface="メイリオ"/>
              </a:rPr>
              <a:t>class × 400= 2000 (</a:t>
            </a:r>
            <a:r>
              <a:rPr lang="ja-JP" altLang="en-US" dirty="0" smtClean="0">
                <a:latin typeface="メイリオ"/>
                <a:ea typeface="メイリオ"/>
                <a:cs typeface="メイリオ"/>
              </a:rPr>
              <a:t>訓練</a:t>
            </a:r>
            <a:r>
              <a:rPr lang="en-US" altLang="ja-JP" dirty="0" smtClean="0">
                <a:latin typeface="メイリオ"/>
                <a:ea typeface="メイリオ"/>
                <a:cs typeface="メイリオ"/>
              </a:rPr>
              <a:t>1600, </a:t>
            </a:r>
            <a:r>
              <a:rPr lang="ja-JP" altLang="en-US" dirty="0" smtClean="0">
                <a:latin typeface="メイリオ"/>
                <a:ea typeface="メイリオ"/>
                <a:cs typeface="メイリオ"/>
              </a:rPr>
              <a:t>テスト</a:t>
            </a:r>
            <a:r>
              <a:rPr lang="en-US" altLang="ja-JP" dirty="0" smtClean="0">
                <a:latin typeface="メイリオ"/>
                <a:ea typeface="メイリオ"/>
                <a:cs typeface="メイリオ"/>
              </a:rPr>
              <a:t>400)</a:t>
            </a:r>
          </a:p>
          <a:p>
            <a:pPr marL="285750" indent="-285750">
              <a:lnSpc>
                <a:spcPct val="140000"/>
              </a:lnSpc>
              <a:buFont typeface="Arial"/>
              <a:buChar char="•"/>
            </a:pPr>
            <a:r>
              <a:rPr lang="ja-JP" altLang="en-US" dirty="0" smtClean="0">
                <a:latin typeface="メイリオ"/>
                <a:ea typeface="メイリオ"/>
                <a:cs typeface="メイリオ"/>
              </a:rPr>
              <a:t>レイヤ構成：</a:t>
            </a:r>
            <a:r>
              <a:rPr lang="en-US" altLang="ja-JP" dirty="0" smtClean="0">
                <a:latin typeface="メイリオ"/>
                <a:ea typeface="メイリオ"/>
                <a:cs typeface="メイリオ"/>
              </a:rPr>
              <a:t>128 * 128 → 2000 → 1000 →</a:t>
            </a:r>
            <a:r>
              <a:rPr lang="en-US" altLang="ja-JP" dirty="0">
                <a:latin typeface="メイリオ"/>
                <a:ea typeface="メイリオ"/>
                <a:cs typeface="メイリオ"/>
              </a:rPr>
              <a:t> </a:t>
            </a:r>
            <a:r>
              <a:rPr lang="en-US" altLang="ja-JP" dirty="0" smtClean="0">
                <a:latin typeface="メイリオ"/>
                <a:ea typeface="メイリオ"/>
                <a:cs typeface="メイリオ"/>
              </a:rPr>
              <a:t>500</a:t>
            </a:r>
            <a:endParaRPr lang="en-US" altLang="ja-JP" dirty="0" smtClean="0">
              <a:latin typeface="メイリオ"/>
              <a:ea typeface="メイリオ"/>
              <a:cs typeface="メイリオ"/>
            </a:endParaRPr>
          </a:p>
          <a:p>
            <a:pPr marL="285750" indent="-285750">
              <a:lnSpc>
                <a:spcPct val="140000"/>
              </a:lnSpc>
              <a:buFont typeface="Arial"/>
              <a:buChar char="•"/>
            </a:pPr>
            <a:r>
              <a:rPr lang="ja-JP" altLang="en-US" dirty="0" smtClean="0">
                <a:latin typeface="メイリオ"/>
                <a:ea typeface="メイリオ"/>
                <a:cs typeface="メイリオ"/>
              </a:rPr>
              <a:t>ニューラルネットのみの学習と、</a:t>
            </a:r>
            <a:r>
              <a:rPr lang="en-US" altLang="ja-JP" dirty="0">
                <a:latin typeface="メイリオ"/>
                <a:ea typeface="メイリオ"/>
                <a:cs typeface="メイリオ"/>
              </a:rPr>
              <a:t/>
            </a:r>
            <a:br>
              <a:rPr lang="en-US" altLang="ja-JP" dirty="0">
                <a:latin typeface="メイリオ"/>
                <a:ea typeface="メイリオ"/>
                <a:cs typeface="メイリオ"/>
              </a:rPr>
            </a:br>
            <a:r>
              <a:rPr lang="ja-JP" altLang="en-US" dirty="0" smtClean="0">
                <a:latin typeface="メイリオ"/>
                <a:ea typeface="メイリオ"/>
                <a:cs typeface="メイリオ"/>
              </a:rPr>
              <a:t>自己符号化器で事前学習した上でのニューラルネット学習を試す</a:t>
            </a:r>
            <a:endParaRPr lang="en-US" altLang="ja-JP" dirty="0" smtClean="0">
              <a:latin typeface="メイリオ"/>
              <a:ea typeface="メイリオ"/>
              <a:cs typeface="メイリオ"/>
            </a:endParaRPr>
          </a:p>
        </p:txBody>
      </p:sp>
      <p:grpSp>
        <p:nvGrpSpPr>
          <p:cNvPr id="15" name="図形グループ 14"/>
          <p:cNvGrpSpPr/>
          <p:nvPr/>
        </p:nvGrpSpPr>
        <p:grpSpPr>
          <a:xfrm>
            <a:off x="1210233" y="3411891"/>
            <a:ext cx="6723535" cy="1209442"/>
            <a:chOff x="1077853" y="3478729"/>
            <a:chExt cx="6723535" cy="1209442"/>
          </a:xfrm>
        </p:grpSpPr>
        <p:pic>
          <p:nvPicPr>
            <p:cNvPr id="5" name="図 4" descr="half_rect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13422" y="3478729"/>
              <a:ext cx="1209442" cy="1209442"/>
            </a:xfrm>
            <a:prstGeom prst="rect">
              <a:avLst/>
            </a:prstGeom>
          </p:spPr>
        </p:pic>
        <p:pic>
          <p:nvPicPr>
            <p:cNvPr id="7" name="図 6" descr="edge.jp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91946" y="3478729"/>
              <a:ext cx="1209442" cy="1209442"/>
            </a:xfrm>
            <a:prstGeom prst="rect">
              <a:avLst/>
            </a:prstGeom>
          </p:spPr>
        </p:pic>
        <p:pic>
          <p:nvPicPr>
            <p:cNvPr id="2" name="図 1" descr="rect.jp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34899" y="3478729"/>
              <a:ext cx="1209442" cy="1209442"/>
            </a:xfrm>
            <a:prstGeom prst="rect">
              <a:avLst/>
            </a:prstGeom>
          </p:spPr>
        </p:pic>
        <p:pic>
          <p:nvPicPr>
            <p:cNvPr id="3" name="図 2" descr="half_sircle.jp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56376" y="3478729"/>
              <a:ext cx="1209442" cy="1209442"/>
            </a:xfrm>
            <a:prstGeom prst="rect">
              <a:avLst/>
            </a:prstGeom>
          </p:spPr>
        </p:pic>
        <p:pic>
          <p:nvPicPr>
            <p:cNvPr id="9" name="図 8" descr="sircle.jpg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7853" y="3478729"/>
              <a:ext cx="1209442" cy="120944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59374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BE268-4C24-7247-8505-C12891CEC455}" type="slidenum">
              <a:rPr kumimoji="1" lang="ja-JP" altLang="en-US" smtClean="0"/>
              <a:t>4</a:t>
            </a:fld>
            <a:endParaRPr kumimoji="1" lang="ja-JP" altLang="en-US"/>
          </a:p>
        </p:txBody>
      </p:sp>
      <p:pic>
        <p:nvPicPr>
          <p:cNvPr id="10" name="図 9" descr="2dim_points_rotat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5143500"/>
          </a:xfrm>
          <a:prstGeom prst="rect">
            <a:avLst/>
          </a:prstGeom>
        </p:spPr>
      </p:pic>
      <p:sp>
        <p:nvSpPr>
          <p:cNvPr id="11" name="タイトル 10"/>
          <p:cNvSpPr>
            <a:spLocks noGrp="1"/>
          </p:cNvSpPr>
          <p:nvPr>
            <p:ph type="title"/>
          </p:nvPr>
        </p:nvSpPr>
        <p:spPr>
          <a:xfrm>
            <a:off x="273053" y="273845"/>
            <a:ext cx="7886700" cy="994172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>
                <a:latin typeface="メイリオ"/>
                <a:ea typeface="メイリオ"/>
                <a:cs typeface="メイリオ"/>
              </a:rPr>
              <a:t>回</a:t>
            </a:r>
            <a:r>
              <a:rPr kumimoji="1" lang="en-US" altLang="ja-JP" dirty="0" smtClean="0">
                <a:latin typeface="メイリオ"/>
                <a:ea typeface="メイリオ"/>
                <a:cs typeface="メイリオ"/>
              </a:rPr>
              <a:t/>
            </a:r>
            <a:br>
              <a:rPr kumimoji="1" lang="en-US" altLang="ja-JP" dirty="0" smtClean="0">
                <a:latin typeface="メイリオ"/>
                <a:ea typeface="メイリオ"/>
                <a:cs typeface="メイリオ"/>
              </a:rPr>
            </a:br>
            <a:r>
              <a:rPr kumimoji="1" lang="ja-JP" altLang="en-US" dirty="0" smtClean="0">
                <a:latin typeface="メイリオ"/>
                <a:ea typeface="メイリオ"/>
                <a:cs typeface="メイリオ"/>
              </a:rPr>
              <a:t>転</a:t>
            </a:r>
            <a:endParaRPr kumimoji="1" lang="ja-JP" altLang="en-US" dirty="0">
              <a:latin typeface="メイリオ"/>
              <a:ea typeface="メイリオ"/>
              <a:cs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1097239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BE268-4C24-7247-8505-C12891CEC455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11" name="タイトル 10"/>
          <p:cNvSpPr>
            <a:spLocks noGrp="1"/>
          </p:cNvSpPr>
          <p:nvPr>
            <p:ph type="title"/>
          </p:nvPr>
        </p:nvSpPr>
        <p:spPr>
          <a:xfrm>
            <a:off x="298120" y="606175"/>
            <a:ext cx="7886700" cy="994172"/>
          </a:xfrm>
        </p:spPr>
        <p:txBody>
          <a:bodyPr>
            <a:normAutofit fontScale="90000"/>
          </a:bodyPr>
          <a:lstStyle/>
          <a:p>
            <a:r>
              <a:rPr lang="ja-JP" altLang="en-US" dirty="0" smtClean="0">
                <a:latin typeface="メイリオ"/>
                <a:ea typeface="メイリオ"/>
                <a:cs typeface="メイリオ"/>
              </a:rPr>
              <a:t>平</a:t>
            </a:r>
            <a:r>
              <a:rPr lang="en-US" altLang="ja-JP" dirty="0" smtClean="0">
                <a:latin typeface="メイリオ"/>
                <a:ea typeface="メイリオ"/>
                <a:cs typeface="メイリオ"/>
              </a:rPr>
              <a:t/>
            </a:r>
            <a:br>
              <a:rPr lang="en-US" altLang="ja-JP" dirty="0" smtClean="0">
                <a:latin typeface="メイリオ"/>
                <a:ea typeface="メイリオ"/>
                <a:cs typeface="メイリオ"/>
              </a:rPr>
            </a:br>
            <a:r>
              <a:rPr lang="ja-JP" altLang="en-US" dirty="0" smtClean="0">
                <a:latin typeface="メイリオ"/>
                <a:ea typeface="メイリオ"/>
                <a:cs typeface="メイリオ"/>
              </a:rPr>
              <a:t>行</a:t>
            </a:r>
            <a:r>
              <a:rPr lang="en-US" altLang="ja-JP" dirty="0" smtClean="0">
                <a:latin typeface="メイリオ"/>
                <a:ea typeface="メイリオ"/>
                <a:cs typeface="メイリオ"/>
              </a:rPr>
              <a:t/>
            </a:r>
            <a:br>
              <a:rPr lang="en-US" altLang="ja-JP" dirty="0" smtClean="0">
                <a:latin typeface="メイリオ"/>
                <a:ea typeface="メイリオ"/>
                <a:cs typeface="メイリオ"/>
              </a:rPr>
            </a:br>
            <a:r>
              <a:rPr lang="ja-JP" altLang="en-US" dirty="0" smtClean="0">
                <a:latin typeface="メイリオ"/>
                <a:ea typeface="メイリオ"/>
                <a:cs typeface="メイリオ"/>
              </a:rPr>
              <a:t>移</a:t>
            </a:r>
            <a:r>
              <a:rPr lang="en-US" altLang="ja-JP" dirty="0" smtClean="0">
                <a:latin typeface="メイリオ"/>
                <a:ea typeface="メイリオ"/>
                <a:cs typeface="メイリオ"/>
              </a:rPr>
              <a:t/>
            </a:r>
            <a:br>
              <a:rPr lang="en-US" altLang="ja-JP" dirty="0" smtClean="0">
                <a:latin typeface="メイリオ"/>
                <a:ea typeface="メイリオ"/>
                <a:cs typeface="メイリオ"/>
              </a:rPr>
            </a:br>
            <a:r>
              <a:rPr lang="ja-JP" altLang="en-US" dirty="0" smtClean="0">
                <a:latin typeface="メイリオ"/>
                <a:ea typeface="メイリオ"/>
                <a:cs typeface="メイリオ"/>
              </a:rPr>
              <a:t>動</a:t>
            </a:r>
            <a:endParaRPr kumimoji="1" lang="ja-JP" altLang="en-US" dirty="0">
              <a:latin typeface="メイリオ"/>
              <a:ea typeface="メイリオ"/>
              <a:cs typeface="メイリオ"/>
            </a:endParaRPr>
          </a:p>
        </p:txBody>
      </p:sp>
      <p:pic>
        <p:nvPicPr>
          <p:cNvPr id="2" name="図 1" descr="2dim_points_tran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747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1"/>
          <p:cNvSpPr>
            <a:spLocks noGrp="1"/>
          </p:cNvSpPr>
          <p:nvPr>
            <p:ph type="title"/>
          </p:nvPr>
        </p:nvSpPr>
        <p:spPr>
          <a:xfrm>
            <a:off x="0" y="1"/>
            <a:ext cx="9162000" cy="767040"/>
          </a:xfrm>
          <a:solidFill>
            <a:srgbClr val="800000"/>
          </a:solidFill>
        </p:spPr>
        <p:txBody>
          <a:bodyPr>
            <a:normAutofit fontScale="90000"/>
          </a:bodyPr>
          <a:lstStyle/>
          <a:p>
            <a:pPr indent="457200">
              <a:lnSpc>
                <a:spcPct val="100000"/>
              </a:lnSpc>
            </a:pPr>
            <a:r>
              <a:rPr lang="en-US" altLang="en-US" sz="2800" b="1" dirty="0" smtClean="0">
                <a:solidFill>
                  <a:schemeClr val="bg2"/>
                </a:solidFill>
                <a:latin typeface="メイリオ"/>
                <a:ea typeface="メイリオ"/>
                <a:cs typeface="メイリオ"/>
              </a:rPr>
              <a:t>誤った画像たち</a:t>
            </a:r>
            <a:br>
              <a:rPr lang="en-US" altLang="en-US" sz="2800" b="1" dirty="0" smtClean="0">
                <a:solidFill>
                  <a:schemeClr val="bg2"/>
                </a:solidFill>
                <a:latin typeface="メイリオ"/>
                <a:ea typeface="メイリオ"/>
                <a:cs typeface="メイリオ"/>
              </a:rPr>
            </a:br>
            <a:r>
              <a:rPr lang="en-US" altLang="en-US" sz="2800" b="1" dirty="0" smtClean="0">
                <a:solidFill>
                  <a:schemeClr val="bg2"/>
                </a:solidFill>
                <a:latin typeface="メイリオ"/>
                <a:ea typeface="メイリオ"/>
                <a:cs typeface="メイリオ"/>
              </a:rPr>
              <a:t>(上が</a:t>
            </a:r>
            <a:r>
              <a:rPr lang="ja-JP" altLang="en-US" sz="2800" b="1" dirty="0" smtClean="0">
                <a:solidFill>
                  <a:schemeClr val="bg2"/>
                </a:solidFill>
                <a:latin typeface="メイリオ"/>
                <a:ea typeface="メイリオ"/>
                <a:cs typeface="メイリオ"/>
              </a:rPr>
              <a:t>分類する画像</a:t>
            </a:r>
            <a:r>
              <a:rPr lang="en-US" altLang="en-US" sz="2800" b="1" dirty="0" smtClean="0">
                <a:solidFill>
                  <a:schemeClr val="bg2"/>
                </a:solidFill>
                <a:latin typeface="メイリオ"/>
                <a:ea typeface="メイリオ"/>
                <a:cs typeface="メイリオ"/>
              </a:rPr>
              <a:t>、下が</a:t>
            </a:r>
            <a:r>
              <a:rPr lang="ja-JP" altLang="en-US" sz="2800" b="1" dirty="0" smtClean="0">
                <a:solidFill>
                  <a:schemeClr val="bg2"/>
                </a:solidFill>
                <a:latin typeface="メイリオ"/>
                <a:ea typeface="メイリオ"/>
                <a:cs typeface="メイリオ"/>
              </a:rPr>
              <a:t>誤って判定したクラスの</a:t>
            </a:r>
            <a:r>
              <a:rPr lang="ja-JP" altLang="en-US" sz="2800" b="1" dirty="0" smtClean="0">
                <a:solidFill>
                  <a:schemeClr val="accent4"/>
                </a:solidFill>
                <a:latin typeface="メイリオ"/>
                <a:ea typeface="メイリオ"/>
                <a:cs typeface="メイリオ"/>
              </a:rPr>
              <a:t>回転</a:t>
            </a:r>
            <a:r>
              <a:rPr lang="ja-JP" altLang="en-US" sz="2800" b="1" dirty="0" smtClean="0">
                <a:solidFill>
                  <a:schemeClr val="bg2"/>
                </a:solidFill>
                <a:latin typeface="メイリオ"/>
                <a:ea typeface="メイリオ"/>
                <a:cs typeface="メイリオ"/>
              </a:rPr>
              <a:t>前画像</a:t>
            </a:r>
            <a:r>
              <a:rPr lang="en-US" altLang="en-US" sz="2800" b="1" dirty="0" smtClean="0">
                <a:solidFill>
                  <a:schemeClr val="bg2"/>
                </a:solidFill>
                <a:latin typeface="メイリオ"/>
                <a:ea typeface="メイリオ"/>
                <a:cs typeface="メイリオ"/>
              </a:rPr>
              <a:t>)</a:t>
            </a:r>
            <a:endParaRPr kumimoji="1" lang="ja-JP" altLang="en-US" sz="2800" b="1" dirty="0">
              <a:solidFill>
                <a:schemeClr val="bg2"/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BE268-4C24-7247-8505-C12891CEC455}" type="slidenum">
              <a:rPr kumimoji="1" lang="ja-JP" altLang="en-US" smtClean="0"/>
              <a:t>6</a:t>
            </a:fld>
            <a:endParaRPr kumimoji="1" lang="ja-JP" altLang="en-US"/>
          </a:p>
        </p:txBody>
      </p:sp>
      <p:pic>
        <p:nvPicPr>
          <p:cNvPr id="10" name="図 9" descr="NN(reLu)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53387"/>
            <a:ext cx="9144000" cy="1780185"/>
          </a:xfrm>
          <a:prstGeom prst="rect">
            <a:avLst/>
          </a:prstGeom>
        </p:spPr>
      </p:pic>
      <p:pic>
        <p:nvPicPr>
          <p:cNvPr id="11" name="図 10" descr="NN(reLu+Dropout)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89023"/>
            <a:ext cx="9144000" cy="1854477"/>
          </a:xfrm>
          <a:prstGeom prst="rect">
            <a:avLst/>
          </a:prstGeom>
        </p:spPr>
      </p:pic>
      <p:sp>
        <p:nvSpPr>
          <p:cNvPr id="12" name="正方形/長方形 11"/>
          <p:cNvSpPr/>
          <p:nvPr/>
        </p:nvSpPr>
        <p:spPr>
          <a:xfrm>
            <a:off x="672570" y="767041"/>
            <a:ext cx="1229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latin typeface="メイリオ"/>
                <a:ea typeface="メイリオ"/>
                <a:cs typeface="メイリオ"/>
              </a:rPr>
              <a:t>NN(</a:t>
            </a:r>
            <a:r>
              <a:rPr lang="en-US" altLang="ja-JP" dirty="0" err="1" smtClean="0">
                <a:latin typeface="メイリオ"/>
                <a:ea typeface="メイリオ"/>
                <a:cs typeface="メイリオ"/>
              </a:rPr>
              <a:t>reLu</a:t>
            </a:r>
            <a:r>
              <a:rPr lang="en-US" altLang="ja-JP" dirty="0" smtClean="0">
                <a:latin typeface="メイリオ"/>
                <a:ea typeface="メイリオ"/>
                <a:cs typeface="メイリオ"/>
              </a:rPr>
              <a:t>) </a:t>
            </a:r>
            <a:endParaRPr lang="ja-JP" altLang="en-US" dirty="0"/>
          </a:p>
        </p:txBody>
      </p:sp>
      <p:sp>
        <p:nvSpPr>
          <p:cNvPr id="14" name="正方形/長方形 13"/>
          <p:cNvSpPr/>
          <p:nvPr/>
        </p:nvSpPr>
        <p:spPr>
          <a:xfrm>
            <a:off x="824970" y="2919691"/>
            <a:ext cx="2327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latin typeface="メイリオ"/>
                <a:ea typeface="メイリオ"/>
                <a:cs typeface="メイリオ"/>
              </a:rPr>
              <a:t>NN(</a:t>
            </a:r>
            <a:r>
              <a:rPr lang="en-US" altLang="ja-JP" dirty="0" err="1" smtClean="0">
                <a:latin typeface="メイリオ"/>
                <a:ea typeface="メイリオ"/>
                <a:cs typeface="メイリオ"/>
              </a:rPr>
              <a:t>reLu+Dropout</a:t>
            </a:r>
            <a:r>
              <a:rPr lang="en-US" altLang="ja-JP" dirty="0" smtClean="0">
                <a:latin typeface="メイリオ"/>
                <a:ea typeface="メイリオ"/>
                <a:cs typeface="メイリオ"/>
              </a:rPr>
              <a:t>) 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14904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1"/>
          <p:cNvSpPr>
            <a:spLocks noGrp="1"/>
          </p:cNvSpPr>
          <p:nvPr>
            <p:ph type="title"/>
          </p:nvPr>
        </p:nvSpPr>
        <p:spPr>
          <a:xfrm>
            <a:off x="0" y="1"/>
            <a:ext cx="9162000" cy="767040"/>
          </a:xfrm>
          <a:solidFill>
            <a:srgbClr val="800000"/>
          </a:solidFill>
        </p:spPr>
        <p:txBody>
          <a:bodyPr>
            <a:normAutofit fontScale="90000"/>
          </a:bodyPr>
          <a:lstStyle/>
          <a:p>
            <a:pPr indent="457200">
              <a:lnSpc>
                <a:spcPct val="100000"/>
              </a:lnSpc>
            </a:pPr>
            <a:r>
              <a:rPr lang="en-US" altLang="en-US" sz="2800" b="1" dirty="0" smtClean="0">
                <a:solidFill>
                  <a:schemeClr val="bg2"/>
                </a:solidFill>
                <a:latin typeface="メイリオ"/>
                <a:ea typeface="メイリオ"/>
                <a:cs typeface="メイリオ"/>
              </a:rPr>
              <a:t>誤った画像たち</a:t>
            </a:r>
            <a:br>
              <a:rPr lang="en-US" altLang="en-US" sz="2800" b="1" dirty="0" smtClean="0">
                <a:solidFill>
                  <a:schemeClr val="bg2"/>
                </a:solidFill>
                <a:latin typeface="メイリオ"/>
                <a:ea typeface="メイリオ"/>
                <a:cs typeface="メイリオ"/>
              </a:rPr>
            </a:br>
            <a:r>
              <a:rPr lang="en-US" altLang="en-US" sz="2800" b="1" dirty="0" smtClean="0">
                <a:solidFill>
                  <a:schemeClr val="bg2"/>
                </a:solidFill>
                <a:latin typeface="メイリオ"/>
                <a:ea typeface="メイリオ"/>
                <a:cs typeface="メイリオ"/>
              </a:rPr>
              <a:t>(上が</a:t>
            </a:r>
            <a:r>
              <a:rPr lang="ja-JP" altLang="en-US" sz="2800" b="1" dirty="0" smtClean="0">
                <a:solidFill>
                  <a:schemeClr val="bg2"/>
                </a:solidFill>
                <a:latin typeface="メイリオ"/>
                <a:ea typeface="メイリオ"/>
                <a:cs typeface="メイリオ"/>
              </a:rPr>
              <a:t>分類する画像</a:t>
            </a:r>
            <a:r>
              <a:rPr lang="en-US" altLang="en-US" sz="2800" b="1" dirty="0" smtClean="0">
                <a:solidFill>
                  <a:schemeClr val="bg2"/>
                </a:solidFill>
                <a:latin typeface="メイリオ"/>
                <a:ea typeface="メイリオ"/>
                <a:cs typeface="メイリオ"/>
              </a:rPr>
              <a:t>、下が</a:t>
            </a:r>
            <a:r>
              <a:rPr lang="ja-JP" altLang="en-US" sz="2800" b="1" dirty="0" smtClean="0">
                <a:solidFill>
                  <a:schemeClr val="bg2"/>
                </a:solidFill>
                <a:latin typeface="メイリオ"/>
                <a:ea typeface="メイリオ"/>
                <a:cs typeface="メイリオ"/>
              </a:rPr>
              <a:t>誤って判定したクラスの</a:t>
            </a:r>
            <a:r>
              <a:rPr lang="ja-JP" altLang="en-US" sz="2800" b="1" dirty="0" smtClean="0">
                <a:solidFill>
                  <a:srgbClr val="FFC000"/>
                </a:solidFill>
                <a:latin typeface="メイリオ"/>
                <a:ea typeface="メイリオ"/>
                <a:cs typeface="メイリオ"/>
              </a:rPr>
              <a:t>回転</a:t>
            </a:r>
            <a:r>
              <a:rPr lang="ja-JP" altLang="en-US" sz="2800" b="1" dirty="0" smtClean="0">
                <a:solidFill>
                  <a:schemeClr val="bg2"/>
                </a:solidFill>
                <a:latin typeface="メイリオ"/>
                <a:ea typeface="メイリオ"/>
                <a:cs typeface="メイリオ"/>
              </a:rPr>
              <a:t>前画像</a:t>
            </a:r>
            <a:r>
              <a:rPr lang="en-US" altLang="en-US" sz="2800" b="1" dirty="0" smtClean="0">
                <a:solidFill>
                  <a:schemeClr val="bg2"/>
                </a:solidFill>
                <a:latin typeface="メイリオ"/>
                <a:ea typeface="メイリオ"/>
                <a:cs typeface="メイリオ"/>
              </a:rPr>
              <a:t>)</a:t>
            </a:r>
            <a:endParaRPr kumimoji="1" lang="ja-JP" altLang="en-US" sz="2800" b="1" dirty="0">
              <a:solidFill>
                <a:schemeClr val="bg2"/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BE268-4C24-7247-8505-C12891CEC455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672570" y="767041"/>
            <a:ext cx="17140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latin typeface="メイリオ"/>
                <a:ea typeface="メイリオ"/>
                <a:cs typeface="メイリオ"/>
              </a:rPr>
              <a:t>NN+AE(</a:t>
            </a:r>
            <a:r>
              <a:rPr lang="en-US" altLang="ja-JP" dirty="0" err="1" smtClean="0">
                <a:latin typeface="メイリオ"/>
                <a:ea typeface="メイリオ"/>
                <a:cs typeface="メイリオ"/>
              </a:rPr>
              <a:t>reLu</a:t>
            </a:r>
            <a:r>
              <a:rPr lang="en-US" altLang="ja-JP" dirty="0" smtClean="0">
                <a:latin typeface="メイリオ"/>
                <a:ea typeface="メイリオ"/>
                <a:cs typeface="メイリオ"/>
              </a:rPr>
              <a:t>) </a:t>
            </a:r>
            <a:endParaRPr lang="ja-JP" altLang="en-US" dirty="0"/>
          </a:p>
        </p:txBody>
      </p:sp>
      <p:sp>
        <p:nvSpPr>
          <p:cNvPr id="14" name="正方形/長方形 13"/>
          <p:cNvSpPr/>
          <p:nvPr/>
        </p:nvSpPr>
        <p:spPr>
          <a:xfrm>
            <a:off x="693018" y="3002151"/>
            <a:ext cx="28124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latin typeface="メイリオ"/>
                <a:ea typeface="メイリオ"/>
                <a:cs typeface="メイリオ"/>
              </a:rPr>
              <a:t>NN+AE(</a:t>
            </a:r>
            <a:r>
              <a:rPr lang="en-US" altLang="ja-JP" dirty="0" err="1" smtClean="0">
                <a:latin typeface="メイリオ"/>
                <a:ea typeface="メイリオ"/>
                <a:cs typeface="メイリオ"/>
              </a:rPr>
              <a:t>reLu+Dropout</a:t>
            </a:r>
            <a:r>
              <a:rPr lang="en-US" altLang="ja-JP" dirty="0" smtClean="0">
                <a:latin typeface="メイリオ"/>
                <a:ea typeface="メイリオ"/>
                <a:cs typeface="メイリオ"/>
              </a:rPr>
              <a:t>) </a:t>
            </a:r>
            <a:endParaRPr lang="ja-JP" altLang="en-US" dirty="0"/>
          </a:p>
        </p:txBody>
      </p:sp>
      <p:pic>
        <p:nvPicPr>
          <p:cNvPr id="2" name="図 1" descr="NN+AE(relu)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27794"/>
            <a:ext cx="9144000" cy="1867437"/>
          </a:xfrm>
          <a:prstGeom prst="rect">
            <a:avLst/>
          </a:prstGeom>
        </p:spPr>
      </p:pic>
      <p:pic>
        <p:nvPicPr>
          <p:cNvPr id="3" name="図 2" descr="Screenshot from 2015-09-15 19:50:50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21844"/>
            <a:ext cx="9144000" cy="1821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288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1"/>
          <p:cNvSpPr>
            <a:spLocks noGrp="1"/>
          </p:cNvSpPr>
          <p:nvPr>
            <p:ph type="title"/>
          </p:nvPr>
        </p:nvSpPr>
        <p:spPr>
          <a:xfrm>
            <a:off x="0" y="1"/>
            <a:ext cx="9162000" cy="767040"/>
          </a:xfrm>
          <a:solidFill>
            <a:srgbClr val="800000"/>
          </a:solidFill>
        </p:spPr>
        <p:txBody>
          <a:bodyPr>
            <a:normAutofit fontScale="90000"/>
          </a:bodyPr>
          <a:lstStyle/>
          <a:p>
            <a:pPr indent="457200">
              <a:lnSpc>
                <a:spcPct val="100000"/>
              </a:lnSpc>
            </a:pPr>
            <a:r>
              <a:rPr lang="en-US" altLang="en-US" sz="2800" b="1" dirty="0" smtClean="0">
                <a:solidFill>
                  <a:schemeClr val="bg2"/>
                </a:solidFill>
                <a:latin typeface="メイリオ"/>
                <a:ea typeface="メイリオ"/>
                <a:cs typeface="メイリオ"/>
              </a:rPr>
              <a:t>誤った画像たち</a:t>
            </a:r>
            <a:br>
              <a:rPr lang="en-US" altLang="en-US" sz="2800" b="1" dirty="0" smtClean="0">
                <a:solidFill>
                  <a:schemeClr val="bg2"/>
                </a:solidFill>
                <a:latin typeface="メイリオ"/>
                <a:ea typeface="メイリオ"/>
                <a:cs typeface="メイリオ"/>
              </a:rPr>
            </a:br>
            <a:r>
              <a:rPr lang="en-US" altLang="en-US" sz="2800" b="1" dirty="0" smtClean="0">
                <a:solidFill>
                  <a:schemeClr val="bg2"/>
                </a:solidFill>
                <a:latin typeface="メイリオ"/>
                <a:ea typeface="メイリオ"/>
                <a:cs typeface="メイリオ"/>
              </a:rPr>
              <a:t>(上が</a:t>
            </a:r>
            <a:r>
              <a:rPr lang="ja-JP" altLang="en-US" sz="2800" b="1" dirty="0" smtClean="0">
                <a:solidFill>
                  <a:schemeClr val="bg2"/>
                </a:solidFill>
                <a:latin typeface="メイリオ"/>
                <a:ea typeface="メイリオ"/>
                <a:cs typeface="メイリオ"/>
              </a:rPr>
              <a:t>分類する画像</a:t>
            </a:r>
            <a:r>
              <a:rPr lang="en-US" altLang="en-US" sz="2800" b="1" dirty="0" smtClean="0">
                <a:solidFill>
                  <a:schemeClr val="bg2"/>
                </a:solidFill>
                <a:latin typeface="メイリオ"/>
                <a:ea typeface="メイリオ"/>
                <a:cs typeface="メイリオ"/>
              </a:rPr>
              <a:t>、下が</a:t>
            </a:r>
            <a:r>
              <a:rPr lang="ja-JP" altLang="en-US" sz="2800" b="1" dirty="0" smtClean="0">
                <a:solidFill>
                  <a:schemeClr val="bg2"/>
                </a:solidFill>
                <a:latin typeface="メイリオ"/>
                <a:ea typeface="メイリオ"/>
                <a:cs typeface="メイリオ"/>
              </a:rPr>
              <a:t>誤って判定したクラスの並行前画像</a:t>
            </a:r>
            <a:r>
              <a:rPr lang="en-US" altLang="en-US" sz="2800" b="1" dirty="0" smtClean="0">
                <a:solidFill>
                  <a:schemeClr val="bg2"/>
                </a:solidFill>
                <a:latin typeface="メイリオ"/>
                <a:ea typeface="メイリオ"/>
                <a:cs typeface="メイリオ"/>
              </a:rPr>
              <a:t>)</a:t>
            </a:r>
            <a:endParaRPr kumimoji="1" lang="ja-JP" altLang="en-US" sz="2800" b="1" dirty="0">
              <a:solidFill>
                <a:schemeClr val="bg2"/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BE268-4C24-7247-8505-C12891CEC455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672570" y="767041"/>
            <a:ext cx="1229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latin typeface="メイリオ"/>
                <a:ea typeface="メイリオ"/>
                <a:cs typeface="メイリオ"/>
              </a:rPr>
              <a:t>NN(</a:t>
            </a:r>
            <a:r>
              <a:rPr lang="en-US" altLang="ja-JP" dirty="0" err="1" smtClean="0">
                <a:latin typeface="メイリオ"/>
                <a:ea typeface="メイリオ"/>
                <a:cs typeface="メイリオ"/>
              </a:rPr>
              <a:t>reLu</a:t>
            </a:r>
            <a:r>
              <a:rPr lang="en-US" altLang="ja-JP" dirty="0" smtClean="0">
                <a:latin typeface="メイリオ"/>
                <a:ea typeface="メイリオ"/>
                <a:cs typeface="メイリオ"/>
              </a:rPr>
              <a:t>) </a:t>
            </a:r>
            <a:endParaRPr lang="ja-JP" altLang="en-US" dirty="0"/>
          </a:p>
        </p:txBody>
      </p:sp>
      <p:sp>
        <p:nvSpPr>
          <p:cNvPr id="14" name="正方形/長方形 13"/>
          <p:cNvSpPr/>
          <p:nvPr/>
        </p:nvSpPr>
        <p:spPr>
          <a:xfrm>
            <a:off x="693018" y="3002151"/>
            <a:ext cx="2327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latin typeface="メイリオ"/>
                <a:ea typeface="メイリオ"/>
                <a:cs typeface="メイリオ"/>
              </a:rPr>
              <a:t>NN(</a:t>
            </a:r>
            <a:r>
              <a:rPr lang="en-US" altLang="ja-JP" dirty="0" err="1" smtClean="0">
                <a:latin typeface="メイリオ"/>
                <a:ea typeface="メイリオ"/>
                <a:cs typeface="メイリオ"/>
              </a:rPr>
              <a:t>reLu+Dropout</a:t>
            </a:r>
            <a:r>
              <a:rPr lang="en-US" altLang="ja-JP" dirty="0" smtClean="0">
                <a:latin typeface="メイリオ"/>
                <a:ea typeface="メイリオ"/>
                <a:cs typeface="メイリオ"/>
              </a:rPr>
              <a:t>) </a:t>
            </a:r>
            <a:endParaRPr lang="ja-JP" altLang="en-US" dirty="0"/>
          </a:p>
        </p:txBody>
      </p:sp>
      <p:pic>
        <p:nvPicPr>
          <p:cNvPr id="6" name="図 5" descr="trais:NN(reLu)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3611"/>
            <a:ext cx="91440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478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1"/>
          <p:cNvSpPr>
            <a:spLocks noGrp="1"/>
          </p:cNvSpPr>
          <p:nvPr>
            <p:ph type="title"/>
          </p:nvPr>
        </p:nvSpPr>
        <p:spPr>
          <a:xfrm>
            <a:off x="0" y="1"/>
            <a:ext cx="9162000" cy="767040"/>
          </a:xfrm>
          <a:solidFill>
            <a:srgbClr val="800000"/>
          </a:solidFill>
        </p:spPr>
        <p:txBody>
          <a:bodyPr>
            <a:normAutofit fontScale="90000"/>
          </a:bodyPr>
          <a:lstStyle/>
          <a:p>
            <a:pPr indent="457200">
              <a:lnSpc>
                <a:spcPct val="100000"/>
              </a:lnSpc>
            </a:pPr>
            <a:r>
              <a:rPr lang="en-US" altLang="en-US" sz="2800" b="1" dirty="0" smtClean="0">
                <a:solidFill>
                  <a:schemeClr val="bg2"/>
                </a:solidFill>
                <a:latin typeface="メイリオ"/>
                <a:ea typeface="メイリオ"/>
                <a:cs typeface="メイリオ"/>
              </a:rPr>
              <a:t>誤った画像たち</a:t>
            </a:r>
            <a:br>
              <a:rPr lang="en-US" altLang="en-US" sz="2800" b="1" dirty="0" smtClean="0">
                <a:solidFill>
                  <a:schemeClr val="bg2"/>
                </a:solidFill>
                <a:latin typeface="メイリオ"/>
                <a:ea typeface="メイリオ"/>
                <a:cs typeface="メイリオ"/>
              </a:rPr>
            </a:br>
            <a:r>
              <a:rPr lang="en-US" altLang="en-US" sz="2800" b="1" dirty="0" smtClean="0">
                <a:solidFill>
                  <a:schemeClr val="bg2"/>
                </a:solidFill>
                <a:latin typeface="メイリオ"/>
                <a:ea typeface="メイリオ"/>
                <a:cs typeface="メイリオ"/>
              </a:rPr>
              <a:t>(上が</a:t>
            </a:r>
            <a:r>
              <a:rPr lang="ja-JP" altLang="en-US" sz="2800" b="1" dirty="0" smtClean="0">
                <a:solidFill>
                  <a:schemeClr val="bg2"/>
                </a:solidFill>
                <a:latin typeface="メイリオ"/>
                <a:ea typeface="メイリオ"/>
                <a:cs typeface="メイリオ"/>
              </a:rPr>
              <a:t>分類する画像</a:t>
            </a:r>
            <a:r>
              <a:rPr lang="en-US" altLang="en-US" sz="2800" b="1" dirty="0" smtClean="0">
                <a:solidFill>
                  <a:schemeClr val="bg2"/>
                </a:solidFill>
                <a:latin typeface="メイリオ"/>
                <a:ea typeface="メイリオ"/>
                <a:cs typeface="メイリオ"/>
              </a:rPr>
              <a:t>、下が</a:t>
            </a:r>
            <a:r>
              <a:rPr lang="ja-JP" altLang="en-US" sz="2800" b="1" dirty="0" smtClean="0">
                <a:solidFill>
                  <a:schemeClr val="bg2"/>
                </a:solidFill>
                <a:latin typeface="メイリオ"/>
                <a:ea typeface="メイリオ"/>
                <a:cs typeface="メイリオ"/>
              </a:rPr>
              <a:t>誤って判定したクラスの</a:t>
            </a:r>
            <a:r>
              <a:rPr lang="ja-JP" altLang="en-US" sz="2800" b="1" dirty="0" smtClean="0">
                <a:solidFill>
                  <a:srgbClr val="FFC000"/>
                </a:solidFill>
                <a:latin typeface="メイリオ"/>
                <a:ea typeface="メイリオ"/>
                <a:cs typeface="メイリオ"/>
              </a:rPr>
              <a:t>回転</a:t>
            </a:r>
            <a:r>
              <a:rPr lang="ja-JP" altLang="en-US" sz="2800" b="1" dirty="0" smtClean="0">
                <a:solidFill>
                  <a:schemeClr val="bg2"/>
                </a:solidFill>
                <a:latin typeface="メイリオ"/>
                <a:ea typeface="メイリオ"/>
                <a:cs typeface="メイリオ"/>
              </a:rPr>
              <a:t>前画像</a:t>
            </a:r>
            <a:r>
              <a:rPr lang="en-US" altLang="en-US" sz="2800" b="1" dirty="0" smtClean="0">
                <a:solidFill>
                  <a:schemeClr val="bg2"/>
                </a:solidFill>
                <a:latin typeface="メイリオ"/>
                <a:ea typeface="メイリオ"/>
                <a:cs typeface="メイリオ"/>
              </a:rPr>
              <a:t>)</a:t>
            </a:r>
            <a:endParaRPr kumimoji="1" lang="ja-JP" altLang="en-US" sz="2800" b="1" dirty="0">
              <a:solidFill>
                <a:schemeClr val="bg2"/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BE268-4C24-7247-8505-C12891CEC455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672570" y="767041"/>
            <a:ext cx="17140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latin typeface="メイリオ"/>
                <a:ea typeface="メイリオ"/>
                <a:cs typeface="メイリオ"/>
              </a:rPr>
              <a:t>NN+AE(</a:t>
            </a:r>
            <a:r>
              <a:rPr lang="en-US" altLang="ja-JP" dirty="0" err="1" smtClean="0">
                <a:latin typeface="メイリオ"/>
                <a:ea typeface="メイリオ"/>
                <a:cs typeface="メイリオ"/>
              </a:rPr>
              <a:t>reLu</a:t>
            </a:r>
            <a:r>
              <a:rPr lang="en-US" altLang="ja-JP" dirty="0" smtClean="0">
                <a:latin typeface="メイリオ"/>
                <a:ea typeface="メイリオ"/>
                <a:cs typeface="メイリオ"/>
              </a:rPr>
              <a:t>) </a:t>
            </a:r>
            <a:endParaRPr lang="ja-JP" altLang="en-US" dirty="0"/>
          </a:p>
        </p:txBody>
      </p:sp>
      <p:sp>
        <p:nvSpPr>
          <p:cNvPr id="14" name="正方形/長方形 13"/>
          <p:cNvSpPr/>
          <p:nvPr/>
        </p:nvSpPr>
        <p:spPr>
          <a:xfrm>
            <a:off x="693018" y="3002151"/>
            <a:ext cx="28124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latin typeface="メイリオ"/>
                <a:ea typeface="メイリオ"/>
                <a:cs typeface="メイリオ"/>
              </a:rPr>
              <a:t>NN+AE(</a:t>
            </a:r>
            <a:r>
              <a:rPr lang="en-US" altLang="ja-JP" dirty="0" err="1" smtClean="0">
                <a:latin typeface="メイリオ"/>
                <a:ea typeface="メイリオ"/>
                <a:cs typeface="メイリオ"/>
              </a:rPr>
              <a:t>reLu+Dropout</a:t>
            </a:r>
            <a:r>
              <a:rPr lang="en-US" altLang="ja-JP" dirty="0" smtClean="0">
                <a:latin typeface="メイリオ"/>
                <a:ea typeface="メイリオ"/>
                <a:cs typeface="メイリオ"/>
              </a:rPr>
              <a:t>) </a:t>
            </a:r>
            <a:endParaRPr lang="ja-JP" altLang="en-US" dirty="0"/>
          </a:p>
        </p:txBody>
      </p:sp>
      <p:pic>
        <p:nvPicPr>
          <p:cNvPr id="5" name="図 4" descr="trans:NN+AE(reLu)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14135"/>
            <a:ext cx="91440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3608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687033</TotalTime>
  <Words>214</Words>
  <Application>Microsoft Macintosh PowerPoint</Application>
  <PresentationFormat>画面に合わせる (16:9)</PresentationFormat>
  <Paragraphs>50</Paragraphs>
  <Slides>9</Slides>
  <Notes>9</Notes>
  <HiddenSlides>1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Office テーマ</vt:lpstr>
      <vt:lpstr>進捗報告</vt:lpstr>
      <vt:lpstr>進捗</vt:lpstr>
      <vt:lpstr>二次元空間の点群をニューラルネットで識別</vt:lpstr>
      <vt:lpstr>回 転</vt:lpstr>
      <vt:lpstr>平 行 移 動</vt:lpstr>
      <vt:lpstr>誤った画像たち (上が分類する画像、下が誤って判定したクラスの回転前画像)</vt:lpstr>
      <vt:lpstr>誤った画像たち (上が分類する画像、下が誤って判定したクラスの回転前画像)</vt:lpstr>
      <vt:lpstr>誤った画像たち (上が分類する画像、下が誤って判定したクラスの並行前画像)</vt:lpstr>
      <vt:lpstr>誤った画像たち (上が分類する画像、下が誤って判定したクラスの回転前画像)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金井 廉</dc:creator>
  <cp:lastModifiedBy>金井 廉</cp:lastModifiedBy>
  <cp:revision>1186</cp:revision>
  <cp:lastPrinted>2015-03-06T00:23:38Z</cp:lastPrinted>
  <dcterms:created xsi:type="dcterms:W3CDTF">2015-01-13T06:51:27Z</dcterms:created>
  <dcterms:modified xsi:type="dcterms:W3CDTF">2015-09-16T09:59:20Z</dcterms:modified>
</cp:coreProperties>
</file>