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76" r:id="rId4"/>
    <p:sldId id="259" r:id="rId5"/>
    <p:sldId id="288" r:id="rId6"/>
    <p:sldId id="289" r:id="rId7"/>
    <p:sldId id="290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3" r:id="rId16"/>
    <p:sldId id="264" r:id="rId17"/>
    <p:sldId id="267" r:id="rId18"/>
    <p:sldId id="265" r:id="rId19"/>
    <p:sldId id="266" r:id="rId20"/>
    <p:sldId id="258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9F5C-A49F-4F71-B59E-ED54C1033204}" type="datetimeFigureOut">
              <a:rPr kumimoji="1" lang="ja-JP" altLang="en-US" smtClean="0"/>
              <a:t>2016/5/20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223F-FD5A-4320-869B-0CBADF638C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12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4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心理的な力に関する変数は次のようになっており、</a:t>
            </a:r>
            <a:r>
              <a:rPr kumimoji="1" lang="en-US" altLang="ja-JP" dirty="0" err="1" smtClean="0"/>
              <a:t>dij</a:t>
            </a:r>
            <a:r>
              <a:rPr kumimoji="1" lang="ja-JP" altLang="en-US" dirty="0" smtClean="0"/>
              <a:t>が二人の歩行者間の距離を表し、</a:t>
            </a:r>
            <a:r>
              <a:rPr kumimoji="1" lang="en-US" altLang="ja-JP" dirty="0" err="1" smtClean="0"/>
              <a:t>rij</a:t>
            </a:r>
            <a:r>
              <a:rPr kumimoji="1" lang="ja-JP" altLang="en-US" dirty="0" smtClean="0"/>
              <a:t>が二人の歩行者の半径の合計をあらわす。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5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この式は減少関数となっており、二人の距離が離れるほど力が小さくなる。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物理的な力の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つめ、反発力について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これは、体の圧力に逆らおうとしてかかる力で、歩行者</a:t>
            </a:r>
            <a:r>
              <a:rPr kumimoji="1" lang="en-US" altLang="ja-JP" dirty="0" smtClean="0"/>
              <a:t>j</a:t>
            </a:r>
            <a:r>
              <a:rPr kumimoji="1" lang="ja-JP" altLang="en-US" dirty="0" smtClean="0"/>
              <a:t>と逆方向、赤色の矢印方向に働く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9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物理的な力の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つめ、摩擦力について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二人の歩行者がすれ違ったりする時に発生する摩擦力、接線方向に働く力。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74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つめの力の壁</a:t>
            </a:r>
            <a:r>
              <a:rPr kumimoji="1" lang="en-US" altLang="ja-JP" dirty="0" smtClean="0"/>
              <a:t>W</a:t>
            </a:r>
            <a:r>
              <a:rPr kumimoji="1" lang="ja-JP" altLang="en-US" dirty="0" smtClean="0"/>
              <a:t>から離れようとする力について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歩行者</a:t>
            </a:r>
            <a:r>
              <a:rPr kumimoji="1" lang="en-US" altLang="ja-JP" dirty="0" smtClean="0"/>
              <a:t>j</a:t>
            </a:r>
            <a:r>
              <a:rPr kumimoji="1" lang="ja-JP" altLang="en-US" dirty="0" smtClean="0"/>
              <a:t>から離れようとする力と同様に考えることができる。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49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実験に移る前に、パラメータ設定を行う。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サッカーファンの平均を元に質量と半径を設定する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望む歩行速度の上昇限度値を</a:t>
            </a:r>
            <a:r>
              <a:rPr kumimoji="1" lang="en-US" altLang="ja-JP" dirty="0" smtClean="0"/>
              <a:t>5ms-1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10ms-1</a:t>
            </a:r>
            <a:r>
              <a:rPr kumimoji="1" lang="ja-JP" altLang="en-US" dirty="0" smtClean="0"/>
              <a:t>に設定する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ただし、望む歩行速度は人の状態によって変化する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417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実験にうつる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15m*15m</a:t>
            </a:r>
            <a:r>
              <a:rPr kumimoji="1" lang="ja-JP" altLang="en-US" dirty="0" smtClean="0"/>
              <a:t>の部屋から幅</a:t>
            </a:r>
            <a:r>
              <a:rPr kumimoji="1" lang="en-US" altLang="ja-JP" dirty="0" smtClean="0"/>
              <a:t>1m</a:t>
            </a:r>
            <a:r>
              <a:rPr kumimoji="1" lang="ja-JP" altLang="en-US" dirty="0" smtClean="0"/>
              <a:t>のドアを通って退出する。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v0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1.5</a:t>
            </a:r>
            <a:r>
              <a:rPr kumimoji="1" lang="ja-JP" altLang="en-US" dirty="0" err="1" smtClean="0"/>
              <a:t>ｍ</a:t>
            </a:r>
            <a:r>
              <a:rPr kumimoji="1" lang="en-US" altLang="ja-JP" dirty="0" smtClean="0"/>
              <a:t>s-1</a:t>
            </a:r>
            <a:r>
              <a:rPr kumimoji="1" lang="ja-JP" altLang="en-US" dirty="0" smtClean="0"/>
              <a:t>より大きい場合、図</a:t>
            </a:r>
            <a:r>
              <a:rPr kumimoji="1" lang="en-US" altLang="ja-JP" dirty="0" smtClean="0"/>
              <a:t>a</a:t>
            </a:r>
            <a:r>
              <a:rPr kumimoji="1" lang="ja-JP" altLang="en-US" dirty="0" err="1" smtClean="0"/>
              <a:t>のように</a:t>
            </a:r>
            <a:r>
              <a:rPr kumimoji="1" lang="ja-JP" altLang="en-US" dirty="0" smtClean="0"/>
              <a:t>出口に固まる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また、歩行者の退出タイミングと望む速度の関係を表したものが図</a:t>
            </a:r>
            <a:r>
              <a:rPr kumimoji="1" lang="en-US" altLang="ja-JP" dirty="0" smtClean="0"/>
              <a:t>b</a:t>
            </a:r>
            <a:r>
              <a:rPr kumimoji="1" lang="ja-JP" altLang="en-US" dirty="0" err="1" smtClean="0"/>
              <a:t>。</a:t>
            </a:r>
            <a:r>
              <a:rPr kumimoji="1" lang="ja-JP" altLang="en-US" dirty="0" smtClean="0"/>
              <a:t>これを見ると、望む歩行速度が</a:t>
            </a:r>
            <a:r>
              <a:rPr kumimoji="1" lang="en-US" altLang="ja-JP" dirty="0" smtClean="0"/>
              <a:t>2ms-1</a:t>
            </a:r>
            <a:r>
              <a:rPr kumimoji="1" lang="ja-JP" altLang="en-US" dirty="0" smtClean="0"/>
              <a:t>のとき、退出時間に空きがあり、詰まっていることが良くわかる。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この現象は</a:t>
            </a:r>
            <a:r>
              <a:rPr kumimoji="1" lang="en-US" altLang="ja-JP" dirty="0" smtClean="0"/>
              <a:t>1.5ms-1</a:t>
            </a:r>
            <a:r>
              <a:rPr kumimoji="1" lang="ja-JP" altLang="en-US" dirty="0" smtClean="0"/>
              <a:t>以上のとき顕著に表れる。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C</a:t>
            </a:r>
            <a:r>
              <a:rPr kumimoji="1" lang="ja-JP" altLang="en-US" dirty="0" smtClean="0"/>
              <a:t>のグラフが望む歩行速度と</a:t>
            </a:r>
            <a:r>
              <a:rPr kumimoji="1" lang="en-US" altLang="ja-JP" dirty="0" smtClean="0"/>
              <a:t>200</a:t>
            </a:r>
            <a:r>
              <a:rPr kumimoji="1" lang="ja-JP" altLang="en-US" dirty="0" smtClean="0"/>
              <a:t>人の退出時間の関係</a:t>
            </a:r>
            <a:r>
              <a:rPr kumimoji="1" lang="en-US" altLang="ja-JP" dirty="0" smtClean="0"/>
              <a:t>1.5ms-1</a:t>
            </a:r>
            <a:r>
              <a:rPr kumimoji="1" lang="ja-JP" altLang="en-US" dirty="0" smtClean="0"/>
              <a:t>を超えると、退出時間が増えていく。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48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歩行者モデルは、</a:t>
            </a:r>
            <a:r>
              <a:rPr kumimoji="1" lang="en-US" altLang="ja-JP" dirty="0" err="1" smtClean="0"/>
              <a:t>helbing</a:t>
            </a:r>
            <a:r>
              <a:rPr kumimoji="1" lang="ja-JP" altLang="en-US" dirty="0" err="1" smtClean="0"/>
              <a:t>らに</a:t>
            </a:r>
            <a:r>
              <a:rPr kumimoji="1" lang="ja-JP" altLang="en-US" dirty="0" smtClean="0"/>
              <a:t>よる</a:t>
            </a:r>
            <a:r>
              <a:rPr kumimoji="1" lang="en-US" altLang="ja-JP" dirty="0" smtClean="0"/>
              <a:t>force</a:t>
            </a:r>
            <a:r>
              <a:rPr kumimoji="1" lang="en-US" altLang="ja-JP" baseline="0" dirty="0" smtClean="0"/>
              <a:t> model</a:t>
            </a:r>
            <a:r>
              <a:rPr kumimoji="1" lang="ja-JP" altLang="en-US" baseline="0" dirty="0" smtClean="0"/>
              <a:t>を使用。これは、粒子力学に基づくモデルで、歩行者のふるまいの変化は心理的な力によって与えられると考え、モデル構築を行ったもの。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このモデルを使用し、パラメータを変化させ、避難時の特徴的な行動がみられるかどうかを観察する。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下の画像が実行結果の一つで、出口に固まろうとする避難者の特徴が表れている。このときのパラメータについて考察する。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86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r>
              <a:rPr kumimoji="1" lang="en-US" altLang="ja-JP" baseline="0" dirty="0" smtClean="0"/>
              <a:t> model</a:t>
            </a:r>
            <a:r>
              <a:rPr kumimoji="1" lang="ja-JP" altLang="en-US" baseline="0" dirty="0" smtClean="0"/>
              <a:t>の具体的な説明に移る。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歩行者</a:t>
            </a:r>
            <a:r>
              <a:rPr kumimoji="1" lang="en-US" altLang="ja-JP" baseline="0" dirty="0" err="1" smtClean="0"/>
              <a:t>i</a:t>
            </a:r>
            <a:r>
              <a:rPr kumimoji="1" lang="ja-JP" altLang="en-US" baseline="0" dirty="0" smtClean="0"/>
              <a:t>の速度変化は運動方程式を用いて、望む歩行速度に戻ろうとする力と↲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92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r>
              <a:rPr kumimoji="1" lang="en-US" altLang="ja-JP" baseline="0" dirty="0" smtClean="0"/>
              <a:t> model</a:t>
            </a:r>
            <a:r>
              <a:rPr kumimoji="1" lang="ja-JP" altLang="en-US" baseline="0" dirty="0" smtClean="0"/>
              <a:t>の具体的な説明に移る。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歩行者</a:t>
            </a:r>
            <a:r>
              <a:rPr kumimoji="1" lang="en-US" altLang="ja-JP" baseline="0" dirty="0" err="1" smtClean="0"/>
              <a:t>i</a:t>
            </a:r>
            <a:r>
              <a:rPr kumimoji="1" lang="ja-JP" altLang="en-US" baseline="0" dirty="0" smtClean="0"/>
              <a:t>の速度変化は運動方程式を用いて、望む歩行速度に戻ろうとする力と↲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53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r>
              <a:rPr kumimoji="1" lang="en-US" altLang="ja-JP" baseline="0" dirty="0" smtClean="0"/>
              <a:t> model</a:t>
            </a:r>
            <a:r>
              <a:rPr kumimoji="1" lang="ja-JP" altLang="en-US" baseline="0" dirty="0" smtClean="0"/>
              <a:t>の具体的な説明に移る。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歩行者</a:t>
            </a:r>
            <a:r>
              <a:rPr kumimoji="1" lang="en-US" altLang="ja-JP" baseline="0" dirty="0" err="1" smtClean="0"/>
              <a:t>i</a:t>
            </a:r>
            <a:r>
              <a:rPr kumimoji="1" lang="ja-JP" altLang="en-US" baseline="0" dirty="0" smtClean="0"/>
              <a:t>の速度変化は運動方程式を用いて、望む歩行速度に戻ろうとする力と↲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6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r>
              <a:rPr kumimoji="1" lang="en-US" altLang="ja-JP" baseline="0" dirty="0" smtClean="0"/>
              <a:t> model</a:t>
            </a:r>
            <a:r>
              <a:rPr kumimoji="1" lang="ja-JP" altLang="en-US" baseline="0" dirty="0" smtClean="0"/>
              <a:t>の具体的な説明に移る。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歩行者</a:t>
            </a:r>
            <a:r>
              <a:rPr kumimoji="1" lang="en-US" altLang="ja-JP" baseline="0" dirty="0" err="1" smtClean="0"/>
              <a:t>i</a:t>
            </a:r>
            <a:r>
              <a:rPr kumimoji="1" lang="ja-JP" altLang="en-US" baseline="0" dirty="0" smtClean="0"/>
              <a:t>の速度変化は運動方程式を用いて、望む歩行速度に戻ろうとする力と↲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80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つめの望む歩行速度に戻ろうとする力について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実際の速度</a:t>
            </a:r>
            <a:r>
              <a:rPr kumimoji="1" lang="en-US" altLang="ja-JP" dirty="0" smtClean="0"/>
              <a:t>vi</a:t>
            </a:r>
            <a:r>
              <a:rPr kumimoji="1" lang="ja-JP" altLang="en-US" dirty="0" smtClean="0"/>
              <a:t>から、時間</a:t>
            </a:r>
            <a:r>
              <a:rPr kumimoji="1" lang="en-US" altLang="ja-JP" dirty="0" err="1" smtClean="0"/>
              <a:t>taui</a:t>
            </a:r>
            <a:r>
              <a:rPr kumimoji="1" lang="ja-JP" altLang="en-US" dirty="0" smtClean="0"/>
              <a:t>で望む歩行速度</a:t>
            </a:r>
            <a:r>
              <a:rPr kumimoji="1" lang="en-US" altLang="ja-JP" dirty="0" smtClean="0"/>
              <a:t>v0</a:t>
            </a:r>
            <a:r>
              <a:rPr kumimoji="1" lang="ja-JP" altLang="en-US" dirty="0" smtClean="0"/>
              <a:t>に戻ろうとする力で、速度と力の関係で与えられる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76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つ目の力の歩行者</a:t>
            </a:r>
            <a:r>
              <a:rPr kumimoji="1" lang="en-US" altLang="ja-JP" dirty="0" smtClean="0"/>
              <a:t>j</a:t>
            </a:r>
            <a:r>
              <a:rPr kumimoji="1" lang="ja-JP" altLang="en-US" dirty="0" smtClean="0"/>
              <a:t>から離れようとする力について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この力は、心理的に</a:t>
            </a:r>
            <a:r>
              <a:rPr kumimoji="1" lang="en-US" altLang="ja-JP" dirty="0" smtClean="0"/>
              <a:t>j</a:t>
            </a:r>
            <a:r>
              <a:rPr kumimoji="1" lang="ja-JP" altLang="en-US" dirty="0" err="1" smtClean="0"/>
              <a:t>さん</a:t>
            </a:r>
            <a:r>
              <a:rPr kumimoji="1" lang="ja-JP" altLang="en-US" dirty="0" smtClean="0"/>
              <a:t>から離れたいと思い、作用する力と、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物理的な力、反発力と摩擦力によって与えられる。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223F-FD5A-4320-869B-0CBADF638CC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4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4DD9F6-E7CF-45E0-B345-7BE3C44F40FC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8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9E0F-A156-4190-9B78-D393EE68B00B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5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7E32-C58E-4F8E-AA9F-07FBD6CF22AF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0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3F10-6504-47CD-A7E6-8AE0344C547F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3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149B-BB7E-4B78-A389-50684663A3AD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1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D17A-F1B1-409A-B5DE-C9AE2230AD75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1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CFB7-C03A-4C0D-87C8-02814955FE0E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2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1A3-3552-4E93-BF93-C48A83E1F809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528A-EFBF-41AF-B488-9706A0090370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E815-BDDC-49E6-BF1B-1ED778283645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3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4348-4667-4C59-B110-98D0880B6F73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4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C041B00-548F-4821-A72B-CC3509BAA35C}" type="datetime1">
              <a:rPr lang="en-US" altLang="ja-JP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1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7.png"/><Relationship Id="rId5" Type="http://schemas.openxmlformats.org/officeDocument/2006/relationships/image" Target="../media/image131.png"/><Relationship Id="rId10" Type="http://schemas.openxmlformats.org/officeDocument/2006/relationships/image" Target="../media/image15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7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6" Type="http://schemas.openxmlformats.org/officeDocument/2006/relationships/image" Target="../media/image14.png"/><Relationship Id="rId10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2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9" Type="http://schemas.openxmlformats.org/officeDocument/2006/relationships/image" Target="../media/image120.png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70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7.png"/><Relationship Id="rId5" Type="http://schemas.openxmlformats.org/officeDocument/2006/relationships/image" Target="../media/image131.png"/><Relationship Id="rId10" Type="http://schemas.openxmlformats.org/officeDocument/2006/relationships/image" Target="../media/image150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050" dirty="0"/>
              <a:t>Simulating dynamical features of escape panic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82148" y="3759474"/>
            <a:ext cx="6575895" cy="1849755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/>
              <a:t>NATURE, VOL407, pp.487-490, 2000.</a:t>
            </a:r>
          </a:p>
          <a:p>
            <a:endParaRPr kumimoji="1" lang="en-US" altLang="ja-JP" dirty="0"/>
          </a:p>
          <a:p>
            <a:r>
              <a:rPr kumimoji="1" lang="en-US" altLang="ja-JP" sz="1700" dirty="0" smtClean="0"/>
              <a:t>2016</a:t>
            </a:r>
            <a:r>
              <a:rPr kumimoji="1" lang="ja-JP" altLang="en-US" sz="1700" dirty="0" smtClean="0"/>
              <a:t>年</a:t>
            </a:r>
            <a:r>
              <a:rPr kumimoji="1" lang="en-US" altLang="ja-JP" sz="1700" dirty="0" smtClean="0"/>
              <a:t>5</a:t>
            </a:r>
            <a:r>
              <a:rPr kumimoji="1" lang="ja-JP" altLang="en-US" sz="1700" dirty="0" smtClean="0"/>
              <a:t>月</a:t>
            </a:r>
            <a:r>
              <a:rPr kumimoji="1" lang="en-US" altLang="ja-JP" sz="1700" dirty="0" smtClean="0"/>
              <a:t>21</a:t>
            </a:r>
            <a:r>
              <a:rPr lang="ja-JP" altLang="en-US" sz="1700" dirty="0"/>
              <a:t>日</a:t>
            </a:r>
            <a:endParaRPr kumimoji="1" lang="en-US" altLang="ja-JP" sz="1700" dirty="0" smtClean="0"/>
          </a:p>
          <a:p>
            <a:r>
              <a:rPr kumimoji="1" lang="ja-JP" altLang="en-US" sz="1700" dirty="0" smtClean="0"/>
              <a:t>藤田研究室</a:t>
            </a:r>
            <a:endParaRPr kumimoji="1" lang="en-US" altLang="ja-JP" sz="1700" dirty="0" smtClean="0"/>
          </a:p>
          <a:p>
            <a:r>
              <a:rPr kumimoji="1" lang="en-US" altLang="ja-JP" sz="2000" dirty="0" smtClean="0"/>
              <a:t>13K1102</a:t>
            </a:r>
            <a:r>
              <a:rPr lang="en-US" altLang="ja-JP" sz="2000" dirty="0"/>
              <a:t>	</a:t>
            </a:r>
            <a:r>
              <a:rPr lang="ja-JP" altLang="en-US" sz="2000" dirty="0" smtClean="0"/>
              <a:t>伊織　瞳</a:t>
            </a:r>
            <a:endParaRPr kumimoji="1" lang="ja-JP" altLang="en-US" sz="2000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282148" y="2306779"/>
            <a:ext cx="6575895" cy="72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kumimoji="1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kumimoji="1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kumimoji="1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kumimoji="1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kumimoji="1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kumimoji="1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kumimoji="1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Dirk Helbing, </a:t>
            </a:r>
            <a:r>
              <a:rPr lang="en-US" altLang="ja-JP" sz="2400" dirty="0" err="1" smtClean="0"/>
              <a:t>Illés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Farkas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Tamás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Vicsek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6935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の質量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望む歩行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速度、</a:t>
                </a:r>
                <a:endParaRPr lang="en-US" altLang="ja-JP" sz="1800" dirty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進行方向、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</a:t>
                </a:r>
                <a:r>
                  <a:rPr kumimoji="1" lang="ja-JP" altLang="en-US" sz="1800" b="1" dirty="0" smtClean="0">
                    <a:solidFill>
                      <a:schemeClr val="tx1"/>
                    </a:solidFill>
                  </a:rPr>
                  <a:t>、</a:t>
                </a:r>
                <a:endParaRPr kumimoji="1" lang="en-US" altLang="ja-JP" sz="1800" b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望む速さに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戻るために必要な時間</a:t>
                </a:r>
                <a:endParaRPr kumimoji="1"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454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93242" y="6375043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625980" y="4939709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 rot="19770694">
            <a:off x="7414490" y="4478471"/>
            <a:ext cx="1103113" cy="442018"/>
            <a:chOff x="7253510" y="6068594"/>
            <a:chExt cx="1103113" cy="442018"/>
          </a:xfrm>
        </p:grpSpPr>
        <p:sp>
          <p:nvSpPr>
            <p:cNvPr id="31" name="正方形/長方形 30"/>
            <p:cNvSpPr/>
            <p:nvPr/>
          </p:nvSpPr>
          <p:spPr>
            <a:xfrm rot="12629306">
              <a:off x="7253510" y="6068594"/>
              <a:ext cx="1103113" cy="442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829306">
              <a:off x="7620918" y="612831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345477" y="3902299"/>
            <a:ext cx="8476553" cy="2745613"/>
          </a:xfrm>
          <a:prstGeom prst="wedgeRoundRectCallout">
            <a:avLst>
              <a:gd name="adj1" fmla="val -4375"/>
              <a:gd name="adj2" fmla="val -70843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31287" y="4012071"/>
                <a:ext cx="8384149" cy="216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/>
                  <a:t>歩行者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から</m:t>
                    </m:r>
                    <m:r>
                      <a:rPr lang="ja-JP" altLang="en-US" sz="2200" i="1" smtClean="0">
                        <a:latin typeface="Cambria Math" panose="02040503050406030204" pitchFamily="18" charset="0"/>
                      </a:rPr>
                      <m:t>離れようとする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力</m:t>
                    </m:r>
                  </m:oMath>
                </a14:m>
                <a:endParaRPr lang="en-US" altLang="ja-JP" sz="2200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i="1">
                          <a:latin typeface="Cambria Math" panose="02040503050406030204" pitchFamily="18" charset="0"/>
                        </a:rPr>
                        <m:t>𝑘𝑔</m:t>
                      </m:r>
                      <m:d>
                        <m:dPr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22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altLang="ja-JP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kumimoji="1" lang="en-US" altLang="ja-JP" sz="2200" dirty="0" smtClean="0"/>
              </a:p>
              <a:p>
                <a:pPr marL="34290" indent="0">
                  <a:buNone/>
                </a:pPr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7" y="4012071"/>
                <a:ext cx="8384149" cy="2169184"/>
              </a:xfrm>
              <a:prstGeom prst="rect">
                <a:avLst/>
              </a:prstGeom>
              <a:blipFill rotWithShape="0">
                <a:blip r:embed="rId8"/>
                <a:stretch>
                  <a:fillRect l="-945" t="-28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 flipV="1">
            <a:off x="1229778" y="5282283"/>
            <a:ext cx="2549550" cy="1287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カギ線コネクタ 11"/>
          <p:cNvCxnSpPr/>
          <p:nvPr/>
        </p:nvCxnSpPr>
        <p:spPr>
          <a:xfrm>
            <a:off x="3225637" y="5424973"/>
            <a:ext cx="581639" cy="564746"/>
          </a:xfrm>
          <a:prstGeom prst="bentConnector3">
            <a:avLst>
              <a:gd name="adj1" fmla="val -928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3914667" y="1700011"/>
            <a:ext cx="4907363" cy="473942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953560" y="1987792"/>
                <a:ext cx="4971758" cy="1579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歩行者間の距離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の半径の和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歩行者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ら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への正規化ベクトル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固定値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60" y="1987792"/>
                <a:ext cx="4971758" cy="1579856"/>
              </a:xfrm>
              <a:prstGeom prst="rect">
                <a:avLst/>
              </a:prstGeom>
              <a:blipFill rotWithShape="0">
                <a:blip r:embed="rId9"/>
                <a:stretch>
                  <a:fillRect b="-1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コネクタ 63"/>
          <p:cNvCxnSpPr/>
          <p:nvPr/>
        </p:nvCxnSpPr>
        <p:spPr>
          <a:xfrm>
            <a:off x="5640551" y="4950688"/>
            <a:ext cx="756000" cy="36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5628069" y="4936825"/>
            <a:ext cx="1270316" cy="581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グループ化 65"/>
          <p:cNvGrpSpPr/>
          <p:nvPr/>
        </p:nvGrpSpPr>
        <p:grpSpPr>
          <a:xfrm>
            <a:off x="5834278" y="4374472"/>
            <a:ext cx="1270316" cy="649127"/>
            <a:chOff x="6731837" y="4926314"/>
            <a:chExt cx="1270316" cy="649127"/>
          </a:xfrm>
        </p:grpSpPr>
        <p:cxnSp>
          <p:nvCxnSpPr>
            <p:cNvPr id="67" name="直線コネクタ 66"/>
            <p:cNvCxnSpPr/>
            <p:nvPr/>
          </p:nvCxnSpPr>
          <p:spPr>
            <a:xfrm>
              <a:off x="6731837" y="4993495"/>
              <a:ext cx="1270316" cy="5819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/>
                <p:cNvSpPr txBox="1"/>
                <p:nvPr/>
              </p:nvSpPr>
              <p:spPr>
                <a:xfrm>
                  <a:off x="7278859" y="4926314"/>
                  <a:ext cx="329892" cy="37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ja-JP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350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59" y="4926314"/>
                  <a:ext cx="329892" cy="37752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グループ化 68"/>
          <p:cNvGrpSpPr/>
          <p:nvPr/>
        </p:nvGrpSpPr>
        <p:grpSpPr>
          <a:xfrm>
            <a:off x="5215776" y="4120562"/>
            <a:ext cx="839219" cy="1244569"/>
            <a:chOff x="6113335" y="4672404"/>
            <a:chExt cx="839219" cy="1244569"/>
          </a:xfrm>
        </p:grpSpPr>
        <p:cxnSp>
          <p:nvCxnSpPr>
            <p:cNvPr id="70" name="直線コネクタ 69"/>
            <p:cNvCxnSpPr/>
            <p:nvPr/>
          </p:nvCxnSpPr>
          <p:spPr>
            <a:xfrm flipV="1">
              <a:off x="6524617" y="4672404"/>
              <a:ext cx="317672" cy="830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グループ化 70"/>
            <p:cNvGrpSpPr/>
            <p:nvPr/>
          </p:nvGrpSpPr>
          <p:grpSpPr>
            <a:xfrm>
              <a:off x="6113335" y="4850467"/>
              <a:ext cx="839219" cy="1066506"/>
              <a:chOff x="6113335" y="4850467"/>
              <a:chExt cx="839219" cy="1066506"/>
            </a:xfrm>
          </p:grpSpPr>
          <p:grpSp>
            <p:nvGrpSpPr>
              <p:cNvPr id="72" name="グループ化 71"/>
              <p:cNvGrpSpPr/>
              <p:nvPr/>
            </p:nvGrpSpPr>
            <p:grpSpPr>
              <a:xfrm>
                <a:off x="6123669" y="5088088"/>
                <a:ext cx="828885" cy="828885"/>
                <a:chOff x="6123669" y="5088088"/>
                <a:chExt cx="828885" cy="82888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テキスト ボックス 73"/>
                    <p:cNvSpPr txBox="1"/>
                    <p:nvPr/>
                  </p:nvSpPr>
                  <p:spPr>
                    <a:xfrm>
                      <a:off x="6520672" y="5542207"/>
                      <a:ext cx="329892" cy="3576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altLang="ja-JP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sz="1350" dirty="0"/>
                    </a:p>
                  </p:txBody>
                </p:sp>
              </mc:Choice>
              <mc:Fallback xmlns="">
                <p:sp>
                  <p:nvSpPr>
                    <p:cNvPr id="53" name="テキスト ボックス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20672" y="5542207"/>
                      <a:ext cx="329892" cy="357653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5" name="円/楕円 74"/>
                <p:cNvSpPr/>
                <p:nvPr/>
              </p:nvSpPr>
              <p:spPr>
                <a:xfrm>
                  <a:off x="6123669" y="5088088"/>
                  <a:ext cx="828885" cy="82888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350"/>
                </a:p>
              </p:txBody>
            </p:sp>
            <p:cxnSp>
              <p:nvCxnSpPr>
                <p:cNvPr id="76" name="直線コネクタ 75"/>
                <p:cNvCxnSpPr>
                  <a:stCxn id="75" idx="0"/>
                  <a:endCxn id="75" idx="4"/>
                </p:cNvCxnSpPr>
                <p:nvPr/>
              </p:nvCxnSpPr>
              <p:spPr>
                <a:xfrm>
                  <a:off x="6538112" y="5088088"/>
                  <a:ext cx="0" cy="8288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>
                  <a:stCxn id="75" idx="2"/>
                  <a:endCxn id="75" idx="6"/>
                </p:cNvCxnSpPr>
                <p:nvPr/>
              </p:nvCxnSpPr>
              <p:spPr>
                <a:xfrm>
                  <a:off x="6123669" y="5502531"/>
                  <a:ext cx="82888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6538111" y="5502530"/>
                  <a:ext cx="364620" cy="173549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テキスト ボックス 72"/>
              <p:cNvSpPr txBox="1"/>
              <p:nvPr/>
            </p:nvSpPr>
            <p:spPr>
              <a:xfrm>
                <a:off x="6113335" y="4850467"/>
                <a:ext cx="329892" cy="357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50" dirty="0" err="1"/>
                  <a:t>i</a:t>
                </a:r>
                <a:endParaRPr kumimoji="1" lang="ja-JP" altLang="en-US" sz="1350" dirty="0"/>
              </a:p>
            </p:txBody>
          </p:sp>
        </p:grpSp>
      </p:grpSp>
      <p:grpSp>
        <p:nvGrpSpPr>
          <p:cNvPr id="79" name="グループ化 78"/>
          <p:cNvGrpSpPr/>
          <p:nvPr/>
        </p:nvGrpSpPr>
        <p:grpSpPr>
          <a:xfrm>
            <a:off x="6473586" y="4656278"/>
            <a:ext cx="1178828" cy="1290799"/>
            <a:chOff x="7371145" y="5208120"/>
            <a:chExt cx="1178828" cy="1290799"/>
          </a:xfrm>
        </p:grpSpPr>
        <p:cxnSp>
          <p:nvCxnSpPr>
            <p:cNvPr id="80" name="直線コネクタ 79"/>
            <p:cNvCxnSpPr/>
            <p:nvPr/>
          </p:nvCxnSpPr>
          <p:spPr>
            <a:xfrm flipV="1">
              <a:off x="7808427" y="5208120"/>
              <a:ext cx="344696" cy="8763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グループ化 80"/>
            <p:cNvGrpSpPr/>
            <p:nvPr/>
          </p:nvGrpSpPr>
          <p:grpSpPr>
            <a:xfrm>
              <a:off x="7371145" y="5670034"/>
              <a:ext cx="1178828" cy="828885"/>
              <a:chOff x="7371145" y="5670034"/>
              <a:chExt cx="1178828" cy="828885"/>
            </a:xfrm>
          </p:grpSpPr>
          <p:grpSp>
            <p:nvGrpSpPr>
              <p:cNvPr id="82" name="グループ化 81"/>
              <p:cNvGrpSpPr/>
              <p:nvPr/>
            </p:nvGrpSpPr>
            <p:grpSpPr>
              <a:xfrm>
                <a:off x="7371145" y="5670034"/>
                <a:ext cx="851725" cy="828885"/>
                <a:chOff x="7371145" y="5670034"/>
                <a:chExt cx="851725" cy="828885"/>
              </a:xfrm>
            </p:grpSpPr>
            <p:sp>
              <p:nvSpPr>
                <p:cNvPr id="84" name="円/楕円 83"/>
                <p:cNvSpPr/>
                <p:nvPr/>
              </p:nvSpPr>
              <p:spPr>
                <a:xfrm>
                  <a:off x="7393985" y="5670034"/>
                  <a:ext cx="828885" cy="82888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350"/>
                </a:p>
              </p:txBody>
            </p:sp>
            <p:cxnSp>
              <p:nvCxnSpPr>
                <p:cNvPr id="85" name="直線コネクタ 84"/>
                <p:cNvCxnSpPr>
                  <a:stCxn id="84" idx="4"/>
                  <a:endCxn id="84" idx="0"/>
                </p:cNvCxnSpPr>
                <p:nvPr/>
              </p:nvCxnSpPr>
              <p:spPr>
                <a:xfrm flipV="1">
                  <a:off x="7808428" y="5670034"/>
                  <a:ext cx="0" cy="8288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>
                  <a:stCxn id="84" idx="2"/>
                </p:cNvCxnSpPr>
                <p:nvPr/>
              </p:nvCxnSpPr>
              <p:spPr>
                <a:xfrm flipV="1">
                  <a:off x="7393985" y="6084476"/>
                  <a:ext cx="828885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>
                  <a:off x="7443805" y="5916973"/>
                  <a:ext cx="364620" cy="173549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テキスト ボックス 87"/>
                    <p:cNvSpPr txBox="1"/>
                    <p:nvPr/>
                  </p:nvSpPr>
                  <p:spPr>
                    <a:xfrm>
                      <a:off x="7371145" y="5896532"/>
                      <a:ext cx="329892" cy="3775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altLang="ja-JP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sz="1350" dirty="0"/>
                    </a:p>
                  </p:txBody>
                </p:sp>
              </mc:Choice>
              <mc:Fallback xmlns="">
                <p:sp>
                  <p:nvSpPr>
                    <p:cNvPr id="54" name="テキスト ボックス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71145" y="5896532"/>
                      <a:ext cx="329892" cy="377523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3" name="テキスト ボックス 82"/>
              <p:cNvSpPr txBox="1"/>
              <p:nvPr/>
            </p:nvSpPr>
            <p:spPr>
              <a:xfrm>
                <a:off x="8220081" y="5676751"/>
                <a:ext cx="329892" cy="357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50" dirty="0"/>
                  <a:t>j</a:t>
                </a:r>
                <a:endParaRPr kumimoji="1" lang="ja-JP" altLang="en-US" sz="135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6157451" y="4032683"/>
                <a:ext cx="329892" cy="31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35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13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1350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51" y="4032683"/>
                <a:ext cx="329892" cy="316753"/>
              </a:xfrm>
              <a:prstGeom prst="rect">
                <a:avLst/>
              </a:prstGeom>
              <a:blipFill rotWithShape="0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テキスト ボックス 89"/>
          <p:cNvSpPr txBox="1"/>
          <p:nvPr/>
        </p:nvSpPr>
        <p:spPr>
          <a:xfrm>
            <a:off x="1229778" y="5334395"/>
            <a:ext cx="18803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92D050"/>
                </a:solidFill>
              </a:rPr>
              <a:t>心理的</a:t>
            </a:r>
            <a:r>
              <a:rPr kumimoji="1" lang="ja-JP" altLang="en-US" sz="2000" b="1" dirty="0" smtClean="0">
                <a:solidFill>
                  <a:srgbClr val="92D050"/>
                </a:solidFill>
              </a:rPr>
              <a:t>な</a:t>
            </a:r>
            <a:r>
              <a:rPr kumimoji="1" lang="ja-JP" altLang="en-US" sz="2000" b="1" dirty="0">
                <a:solidFill>
                  <a:srgbClr val="92D050"/>
                </a:solidFill>
              </a:rPr>
              <a:t>力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5677 -0.03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02865 -0.1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の質量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望む歩行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速度、</a:t>
                </a:r>
                <a:endParaRPr lang="en-US" altLang="ja-JP" sz="1800" dirty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進行方向、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</a:t>
                </a:r>
                <a:r>
                  <a:rPr kumimoji="1" lang="ja-JP" altLang="en-US" sz="1800" b="1" dirty="0" smtClean="0">
                    <a:solidFill>
                      <a:schemeClr val="tx1"/>
                    </a:solidFill>
                  </a:rPr>
                  <a:t>、</a:t>
                </a:r>
                <a:endParaRPr kumimoji="1" lang="en-US" altLang="ja-JP" sz="1800" b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望む速さに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戻るために必要な時間</a:t>
                </a:r>
                <a:endParaRPr kumimoji="1"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454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93242" y="6362164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625980" y="4939709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 rot="19770694">
            <a:off x="7414490" y="4478471"/>
            <a:ext cx="1103113" cy="442018"/>
            <a:chOff x="7253510" y="6068594"/>
            <a:chExt cx="1103113" cy="442018"/>
          </a:xfrm>
        </p:grpSpPr>
        <p:sp>
          <p:nvSpPr>
            <p:cNvPr id="31" name="正方形/長方形 30"/>
            <p:cNvSpPr/>
            <p:nvPr/>
          </p:nvSpPr>
          <p:spPr>
            <a:xfrm rot="12629306">
              <a:off x="7253510" y="6068594"/>
              <a:ext cx="1103113" cy="442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829306">
              <a:off x="7620918" y="612831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345477" y="3902299"/>
            <a:ext cx="8476553" cy="2745613"/>
          </a:xfrm>
          <a:prstGeom prst="wedgeRoundRectCallout">
            <a:avLst>
              <a:gd name="adj1" fmla="val -4375"/>
              <a:gd name="adj2" fmla="val -70843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31287" y="4012071"/>
                <a:ext cx="8384149" cy="216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/>
                  <a:t>歩行者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から</m:t>
                    </m:r>
                    <m:r>
                      <a:rPr lang="ja-JP" altLang="en-US" sz="2200" i="1" smtClean="0">
                        <a:latin typeface="Cambria Math" panose="02040503050406030204" pitchFamily="18" charset="0"/>
                      </a:rPr>
                      <m:t>離れようとする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力</m:t>
                    </m:r>
                  </m:oMath>
                </a14:m>
                <a:endParaRPr lang="en-US" altLang="ja-JP" sz="2200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i="1">
                          <a:latin typeface="Cambria Math" panose="02040503050406030204" pitchFamily="18" charset="0"/>
                        </a:rPr>
                        <m:t>𝑘𝑔</m:t>
                      </m:r>
                      <m:d>
                        <m:dPr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22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altLang="ja-JP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kumimoji="1" lang="en-US" altLang="ja-JP" sz="2200" dirty="0" smtClean="0"/>
              </a:p>
              <a:p>
                <a:pPr marL="34290" indent="0">
                  <a:buNone/>
                </a:pPr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7" y="4012071"/>
                <a:ext cx="8384149" cy="2169184"/>
              </a:xfrm>
              <a:prstGeom prst="rect">
                <a:avLst/>
              </a:prstGeom>
              <a:blipFill rotWithShape="0">
                <a:blip r:embed="rId8"/>
                <a:stretch>
                  <a:fillRect l="-945" t="-28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 flipV="1">
            <a:off x="1229778" y="5282283"/>
            <a:ext cx="2549550" cy="1287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カギ線コネクタ 11"/>
          <p:cNvCxnSpPr/>
          <p:nvPr/>
        </p:nvCxnSpPr>
        <p:spPr>
          <a:xfrm>
            <a:off x="3225637" y="5424973"/>
            <a:ext cx="581639" cy="564746"/>
          </a:xfrm>
          <a:prstGeom prst="bentConnector3">
            <a:avLst>
              <a:gd name="adj1" fmla="val -928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3914667" y="1700011"/>
            <a:ext cx="4907363" cy="473942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953560" y="1987792"/>
                <a:ext cx="4971758" cy="1579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歩行者間の距離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の半径の和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歩行者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ら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への正規化ベクトル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固定値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60" y="1987792"/>
                <a:ext cx="4971758" cy="1579856"/>
              </a:xfrm>
              <a:prstGeom prst="rect">
                <a:avLst/>
              </a:prstGeom>
              <a:blipFill rotWithShape="0">
                <a:blip r:embed="rId9"/>
                <a:stretch>
                  <a:fillRect b="-1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テキスト ボックス 89"/>
          <p:cNvSpPr txBox="1"/>
          <p:nvPr/>
        </p:nvSpPr>
        <p:spPr>
          <a:xfrm>
            <a:off x="1229778" y="5334395"/>
            <a:ext cx="18803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92D050"/>
                </a:solidFill>
              </a:rPr>
              <a:t>心理的</a:t>
            </a:r>
            <a:r>
              <a:rPr kumimoji="1" lang="ja-JP" altLang="en-US" sz="2000" b="1" dirty="0" smtClean="0">
                <a:solidFill>
                  <a:srgbClr val="92D050"/>
                </a:solidFill>
              </a:rPr>
              <a:t>な</a:t>
            </a:r>
            <a:r>
              <a:rPr kumimoji="1" lang="ja-JP" altLang="en-US" sz="2000" b="1" dirty="0">
                <a:solidFill>
                  <a:srgbClr val="92D050"/>
                </a:solidFill>
              </a:rPr>
              <a:t>力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827039" y="3663784"/>
            <a:ext cx="3416320" cy="2641018"/>
            <a:chOff x="4761276" y="3693078"/>
            <a:chExt cx="3416320" cy="264101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761276" y="3693078"/>
              <a:ext cx="3416320" cy="2641018"/>
              <a:chOff x="4761276" y="3693078"/>
              <a:chExt cx="3416320" cy="2641018"/>
            </a:xfrm>
          </p:grpSpPr>
          <p:pic>
            <p:nvPicPr>
              <p:cNvPr id="91" name="図 9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722" y="3693078"/>
                <a:ext cx="3070522" cy="2193230"/>
              </a:xfrm>
              <a:prstGeom prst="rect">
                <a:avLst/>
              </a:prstGeom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4761276" y="5964764"/>
                <a:ext cx="3416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二人の距離が</a:t>
                </a:r>
                <a:r>
                  <a:rPr kumimoji="1" lang="ja-JP" altLang="en-US" dirty="0"/>
                  <a:t>遠</a:t>
                </a:r>
                <a:r>
                  <a:rPr kumimoji="1" lang="ja-JP" altLang="en-US" dirty="0" smtClean="0"/>
                  <a:t>い程値が</a:t>
                </a:r>
                <a:r>
                  <a:rPr kumimoji="1" lang="ja-JP" altLang="en-US" dirty="0"/>
                  <a:t>小</a:t>
                </a:r>
                <a:r>
                  <a:rPr kumimoji="1" lang="ja-JP" altLang="en-US" dirty="0" smtClean="0"/>
                  <a:t>さい</a:t>
                </a:r>
                <a:endParaRPr kumimoji="1" lang="ja-JP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7087578" y="4119790"/>
                  <a:ext cx="1000528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578" y="4119790"/>
                  <a:ext cx="1000528" cy="49705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グループ化 13"/>
          <p:cNvGrpSpPr/>
          <p:nvPr/>
        </p:nvGrpSpPr>
        <p:grpSpPr>
          <a:xfrm>
            <a:off x="5215776" y="4136691"/>
            <a:ext cx="1918811" cy="1606036"/>
            <a:chOff x="6113335" y="4672404"/>
            <a:chExt cx="1918811" cy="1606036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6113335" y="4672404"/>
              <a:ext cx="839219" cy="1244569"/>
              <a:chOff x="6113335" y="4672404"/>
              <a:chExt cx="839219" cy="1244569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 flipV="1">
                <a:off x="6524617" y="4672404"/>
                <a:ext cx="317672" cy="830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グループ化 57"/>
              <p:cNvGrpSpPr/>
              <p:nvPr/>
            </p:nvGrpSpPr>
            <p:grpSpPr>
              <a:xfrm>
                <a:off x="6113335" y="4850467"/>
                <a:ext cx="839219" cy="1066506"/>
                <a:chOff x="6113335" y="4850467"/>
                <a:chExt cx="839219" cy="1066506"/>
              </a:xfrm>
            </p:grpSpPr>
            <p:grpSp>
              <p:nvGrpSpPr>
                <p:cNvPr id="59" name="グループ化 58"/>
                <p:cNvGrpSpPr/>
                <p:nvPr/>
              </p:nvGrpSpPr>
              <p:grpSpPr>
                <a:xfrm>
                  <a:off x="6123669" y="5088088"/>
                  <a:ext cx="828885" cy="828885"/>
                  <a:chOff x="6123669" y="5088088"/>
                  <a:chExt cx="828885" cy="82888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テキスト ボックス 60"/>
                      <p:cNvSpPr txBox="1"/>
                      <p:nvPr/>
                    </p:nvSpPr>
                    <p:spPr>
                      <a:xfrm>
                        <a:off x="6520672" y="5542207"/>
                        <a:ext cx="329892" cy="3576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ja-JP" altLang="en-US" sz="1350" dirty="0"/>
                      </a:p>
                    </p:txBody>
                  </p:sp>
                </mc:Choice>
                <mc:Fallback xmlns="">
                  <p:sp>
                    <p:nvSpPr>
                      <p:cNvPr id="53" name="テキスト ボックス 5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20672" y="5542207"/>
                        <a:ext cx="329892" cy="357653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2" name="円/楕円 61"/>
                  <p:cNvSpPr/>
                  <p:nvPr/>
                </p:nvSpPr>
                <p:spPr>
                  <a:xfrm>
                    <a:off x="6123669" y="5088088"/>
                    <a:ext cx="828885" cy="82888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350"/>
                  </a:p>
                </p:txBody>
              </p:sp>
              <p:cxnSp>
                <p:nvCxnSpPr>
                  <p:cNvPr id="92" name="直線コネクタ 91"/>
                  <p:cNvCxnSpPr>
                    <a:stCxn id="62" idx="0"/>
                    <a:endCxn id="62" idx="4"/>
                  </p:cNvCxnSpPr>
                  <p:nvPr/>
                </p:nvCxnSpPr>
                <p:spPr>
                  <a:xfrm>
                    <a:off x="6538112" y="5088088"/>
                    <a:ext cx="0" cy="82888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線コネクタ 92"/>
                  <p:cNvCxnSpPr>
                    <a:stCxn id="62" idx="2"/>
                    <a:endCxn id="62" idx="6"/>
                  </p:cNvCxnSpPr>
                  <p:nvPr/>
                </p:nvCxnSpPr>
                <p:spPr>
                  <a:xfrm>
                    <a:off x="6123669" y="5502531"/>
                    <a:ext cx="82888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93"/>
                  <p:cNvCxnSpPr/>
                  <p:nvPr/>
                </p:nvCxnSpPr>
                <p:spPr>
                  <a:xfrm>
                    <a:off x="6538111" y="5502530"/>
                    <a:ext cx="364620" cy="173549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6113335" y="4850467"/>
                  <a:ext cx="329892" cy="357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350" dirty="0" err="1"/>
                    <a:t>i</a:t>
                  </a:r>
                  <a:endParaRPr kumimoji="1" lang="ja-JP" altLang="en-US" sz="1350" dirty="0"/>
                </a:p>
              </p:txBody>
            </p:sp>
          </p:grpSp>
        </p:grpSp>
        <p:cxnSp>
          <p:nvCxnSpPr>
            <p:cNvPr id="95" name="直線コネクタ 94"/>
            <p:cNvCxnSpPr/>
            <p:nvPr/>
          </p:nvCxnSpPr>
          <p:spPr>
            <a:xfrm>
              <a:off x="6816708" y="4805148"/>
              <a:ext cx="756000" cy="360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グループ化 95"/>
            <p:cNvGrpSpPr/>
            <p:nvPr/>
          </p:nvGrpSpPr>
          <p:grpSpPr>
            <a:xfrm>
              <a:off x="6853318" y="4987641"/>
              <a:ext cx="1178828" cy="1290799"/>
              <a:chOff x="7371145" y="5208120"/>
              <a:chExt cx="1178828" cy="1290799"/>
            </a:xfrm>
          </p:grpSpPr>
          <p:cxnSp>
            <p:nvCxnSpPr>
              <p:cNvPr id="97" name="直線コネクタ 96"/>
              <p:cNvCxnSpPr/>
              <p:nvPr/>
            </p:nvCxnSpPr>
            <p:spPr>
              <a:xfrm flipV="1">
                <a:off x="7808427" y="5208120"/>
                <a:ext cx="344696" cy="8763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グループ化 97"/>
              <p:cNvGrpSpPr/>
              <p:nvPr/>
            </p:nvGrpSpPr>
            <p:grpSpPr>
              <a:xfrm>
                <a:off x="7371145" y="5670034"/>
                <a:ext cx="1178828" cy="828885"/>
                <a:chOff x="7371145" y="5670034"/>
                <a:chExt cx="1178828" cy="828885"/>
              </a:xfrm>
            </p:grpSpPr>
            <p:grpSp>
              <p:nvGrpSpPr>
                <p:cNvPr id="99" name="グループ化 98"/>
                <p:cNvGrpSpPr/>
                <p:nvPr/>
              </p:nvGrpSpPr>
              <p:grpSpPr>
                <a:xfrm>
                  <a:off x="7371145" y="5670034"/>
                  <a:ext cx="851725" cy="828885"/>
                  <a:chOff x="7371145" y="5670034"/>
                  <a:chExt cx="851725" cy="828885"/>
                </a:xfrm>
              </p:grpSpPr>
              <p:sp>
                <p:nvSpPr>
                  <p:cNvPr id="101" name="円/楕円 100"/>
                  <p:cNvSpPr/>
                  <p:nvPr/>
                </p:nvSpPr>
                <p:spPr>
                  <a:xfrm>
                    <a:off x="7393985" y="5670034"/>
                    <a:ext cx="828885" cy="82888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350"/>
                  </a:p>
                </p:txBody>
              </p:sp>
              <p:cxnSp>
                <p:nvCxnSpPr>
                  <p:cNvPr id="102" name="直線コネクタ 101"/>
                  <p:cNvCxnSpPr>
                    <a:stCxn id="101" idx="4"/>
                    <a:endCxn id="101" idx="0"/>
                  </p:cNvCxnSpPr>
                  <p:nvPr/>
                </p:nvCxnSpPr>
                <p:spPr>
                  <a:xfrm flipV="1">
                    <a:off x="7808428" y="5670034"/>
                    <a:ext cx="0" cy="82888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線コネクタ 102"/>
                  <p:cNvCxnSpPr>
                    <a:stCxn id="101" idx="2"/>
                  </p:cNvCxnSpPr>
                  <p:nvPr/>
                </p:nvCxnSpPr>
                <p:spPr>
                  <a:xfrm flipV="1">
                    <a:off x="7393985" y="6084476"/>
                    <a:ext cx="828885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線コネクタ 103"/>
                  <p:cNvCxnSpPr/>
                  <p:nvPr/>
                </p:nvCxnSpPr>
                <p:spPr>
                  <a:xfrm>
                    <a:off x="7443805" y="5916973"/>
                    <a:ext cx="364620" cy="173549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5" name="テキスト ボックス 104"/>
                      <p:cNvSpPr txBox="1"/>
                      <p:nvPr/>
                    </p:nvSpPr>
                    <p:spPr>
                      <a:xfrm>
                        <a:off x="7371145" y="5896532"/>
                        <a:ext cx="329892" cy="3775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ja-JP" altLang="en-US" sz="1350" dirty="0"/>
                      </a:p>
                    </p:txBody>
                  </p:sp>
                </mc:Choice>
                <mc:Fallback xmlns="">
                  <p:sp>
                    <p:nvSpPr>
                      <p:cNvPr id="63" name="テキスト ボックス 6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71145" y="5896532"/>
                        <a:ext cx="329892" cy="377523"/>
                      </a:xfrm>
                      <a:prstGeom prst="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00" name="テキスト ボックス 99"/>
                <p:cNvSpPr txBox="1"/>
                <p:nvPr/>
              </p:nvSpPr>
              <p:spPr>
                <a:xfrm>
                  <a:off x="8220081" y="5676751"/>
                  <a:ext cx="329892" cy="357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350" dirty="0"/>
                    <a:t>j</a:t>
                  </a:r>
                  <a:endParaRPr kumimoji="1" lang="ja-JP" altLang="en-US" sz="135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877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力によって与えられる。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の質量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望む歩行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速度、</a:t>
                </a:r>
                <a:endParaRPr lang="en-US" altLang="ja-JP" sz="1800" dirty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進行方向、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</a:t>
                </a:r>
                <a:r>
                  <a:rPr kumimoji="1" lang="ja-JP" altLang="en-US" sz="1800" b="1" dirty="0" smtClean="0">
                    <a:solidFill>
                      <a:schemeClr val="tx1"/>
                    </a:solidFill>
                  </a:rPr>
                  <a:t>、</a:t>
                </a:r>
                <a:endParaRPr kumimoji="1" lang="en-US" altLang="ja-JP" sz="1800" b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望む速さに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戻るために必要な時間</a:t>
                </a:r>
                <a:endParaRPr kumimoji="1"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454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625980" y="4939709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 rot="19770694">
            <a:off x="7414490" y="4478471"/>
            <a:ext cx="1103113" cy="442018"/>
            <a:chOff x="7253510" y="6068594"/>
            <a:chExt cx="1103113" cy="442018"/>
          </a:xfrm>
        </p:grpSpPr>
        <p:sp>
          <p:nvSpPr>
            <p:cNvPr id="31" name="正方形/長方形 30"/>
            <p:cNvSpPr/>
            <p:nvPr/>
          </p:nvSpPr>
          <p:spPr>
            <a:xfrm rot="12629306">
              <a:off x="7253510" y="6068594"/>
              <a:ext cx="1103113" cy="442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829306">
              <a:off x="7620918" y="612831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345477" y="3902299"/>
            <a:ext cx="8476553" cy="2745613"/>
          </a:xfrm>
          <a:prstGeom prst="wedgeRoundRectCallout">
            <a:avLst>
              <a:gd name="adj1" fmla="val -4375"/>
              <a:gd name="adj2" fmla="val -70843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31287" y="4012071"/>
                <a:ext cx="8384149" cy="247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/>
                  <a:t>歩行者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から</m:t>
                    </m:r>
                    <m:r>
                      <a:rPr lang="ja-JP" altLang="en-US" sz="2200" i="1" smtClean="0">
                        <a:latin typeface="Cambria Math" panose="02040503050406030204" pitchFamily="18" charset="0"/>
                      </a:rPr>
                      <m:t>離れようとする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力</m:t>
                    </m:r>
                  </m:oMath>
                </a14:m>
                <a:endParaRPr lang="en-US" altLang="ja-JP" sz="2200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i="1">
                          <a:latin typeface="Cambria Math" panose="02040503050406030204" pitchFamily="18" charset="0"/>
                        </a:rPr>
                        <m:t>𝑘𝑔</m:t>
                      </m:r>
                      <m:d>
                        <m:dPr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22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altLang="ja-JP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kumimoji="1" lang="en-US" altLang="ja-JP" sz="2200" dirty="0" smtClean="0"/>
              </a:p>
              <a:p>
                <a:pPr marL="34290" indent="0">
                  <a:buNone/>
                </a:pPr>
                <a:endParaRPr lang="en-US" altLang="ja-JP" dirty="0"/>
              </a:p>
              <a:p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dirty="0">
                    <a:latin typeface="+mn-ea"/>
                  </a:rPr>
                  <a:t>:</a:t>
                </a:r>
                <a:r>
                  <a:rPr kumimoji="1" lang="ja-JP" altLang="en-US" dirty="0">
                    <a:latin typeface="+mn-ea"/>
                  </a:rPr>
                  <a:t>歩行者が触れ合って</a:t>
                </a:r>
                <a:r>
                  <a:rPr kumimoji="1" lang="ja-JP" altLang="en-US" dirty="0" smtClean="0">
                    <a:latin typeface="+mn-ea"/>
                  </a:rPr>
                  <a:t>いない場合</a:t>
                </a:r>
                <a:r>
                  <a:rPr kumimoji="1" lang="ja-JP" altLang="en-US" dirty="0">
                    <a:latin typeface="+mn-ea"/>
                  </a:rPr>
                  <a:t>、値を</a:t>
                </a:r>
                <a:r>
                  <a:rPr kumimoji="1" lang="en-US" altLang="ja-JP" dirty="0">
                    <a:latin typeface="+mn-ea"/>
                  </a:rPr>
                  <a:t>0</a:t>
                </a:r>
                <a:r>
                  <a:rPr kumimoji="1" lang="ja-JP" altLang="en-US" dirty="0">
                    <a:latin typeface="+mn-ea"/>
                  </a:rPr>
                  <a:t>とする関数 </a:t>
                </a:r>
                <a:endParaRPr kumimoji="1" lang="ja-JP" altLang="en-US" b="1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7" y="4012071"/>
                <a:ext cx="8384149" cy="2476960"/>
              </a:xfrm>
              <a:prstGeom prst="rect">
                <a:avLst/>
              </a:prstGeom>
              <a:blipFill rotWithShape="0">
                <a:blip r:embed="rId8"/>
                <a:stretch>
                  <a:fillRect l="-945" t="-2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 flipV="1">
            <a:off x="3960336" y="5282285"/>
            <a:ext cx="1925580" cy="1"/>
          </a:xfrm>
          <a:prstGeom prst="line">
            <a:avLst/>
          </a:prstGeom>
          <a:ln w="2857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832496" y="5340571"/>
            <a:ext cx="95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863D"/>
                </a:solidFill>
              </a:rPr>
              <a:t>反発力</a:t>
            </a:r>
            <a:endParaRPr kumimoji="1" lang="ja-JP" altLang="en-US" b="1" dirty="0">
              <a:solidFill>
                <a:srgbClr val="00863D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823838" y="2075732"/>
            <a:ext cx="7693765" cy="2272818"/>
          </a:xfrm>
          <a:prstGeom prst="rect">
            <a:avLst/>
          </a:prstGeom>
          <a:solidFill>
            <a:schemeClr val="bg1"/>
          </a:solidFill>
          <a:ln w="381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823838" y="2216791"/>
                <a:ext cx="6825707" cy="2272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/>
                  <a:t>体の圧力に逆らう力</a:t>
                </a:r>
                <a:endParaRPr kumimoji="1" lang="en-US" altLang="ja-JP" sz="2200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定数</m:t>
                      </m:r>
                    </m:oMath>
                  </m:oMathPara>
                </a14:m>
                <a:endParaRPr kumimoji="1" lang="en-US" altLang="ja-JP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歩行者間の距離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の半径の和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歩行者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ら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への正規化ベクトル</m:t>
                      </m:r>
                    </m:oMath>
                  </m:oMathPara>
                </a14:m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8" y="2216791"/>
                <a:ext cx="6825707" cy="2272353"/>
              </a:xfrm>
              <a:prstGeom prst="rect">
                <a:avLst/>
              </a:prstGeom>
              <a:blipFill rotWithShape="0">
                <a:blip r:embed="rId9"/>
                <a:stretch>
                  <a:fillRect l="-1161" t="-29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/>
          <p:nvPr/>
        </p:nvCxnSpPr>
        <p:spPr>
          <a:xfrm flipH="1" flipV="1">
            <a:off x="6135035" y="2691760"/>
            <a:ext cx="681933" cy="415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/>
          <p:cNvGrpSpPr/>
          <p:nvPr/>
        </p:nvGrpSpPr>
        <p:grpSpPr>
          <a:xfrm>
            <a:off x="6329458" y="2394350"/>
            <a:ext cx="910026" cy="1156490"/>
            <a:chOff x="5947984" y="4539525"/>
            <a:chExt cx="910026" cy="1156490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5959190" y="4797195"/>
              <a:ext cx="898820" cy="898820"/>
              <a:chOff x="5959190" y="4797195"/>
              <a:chExt cx="898820" cy="898820"/>
            </a:xfrm>
          </p:grpSpPr>
          <p:sp>
            <p:nvSpPr>
              <p:cNvPr id="41" name="円/楕円 40"/>
              <p:cNvSpPr/>
              <p:nvPr/>
            </p:nvSpPr>
            <p:spPr>
              <a:xfrm>
                <a:off x="5959190" y="4797195"/>
                <a:ext cx="898820" cy="898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cxnSp>
            <p:nvCxnSpPr>
              <p:cNvPr id="42" name="直線コネクタ 41"/>
              <p:cNvCxnSpPr>
                <a:stCxn id="41" idx="0"/>
                <a:endCxn id="41" idx="4"/>
              </p:cNvCxnSpPr>
              <p:nvPr/>
            </p:nvCxnSpPr>
            <p:spPr>
              <a:xfrm>
                <a:off x="6408601" y="4797195"/>
                <a:ext cx="0" cy="8988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>
                <a:stCxn id="41" idx="2"/>
                <a:endCxn id="41" idx="6"/>
              </p:cNvCxnSpPr>
              <p:nvPr/>
            </p:nvCxnSpPr>
            <p:spPr>
              <a:xfrm>
                <a:off x="5959190" y="5246605"/>
                <a:ext cx="8988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テキスト ボックス 39"/>
            <p:cNvSpPr txBox="1"/>
            <p:nvPr/>
          </p:nvSpPr>
          <p:spPr>
            <a:xfrm>
              <a:off x="5947984" y="4539525"/>
              <a:ext cx="357725" cy="38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50" dirty="0" err="1"/>
                <a:t>i</a:t>
              </a:r>
              <a:endParaRPr kumimoji="1" lang="ja-JP" altLang="en-US" sz="1350" dirty="0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7109557" y="3121872"/>
            <a:ext cx="1253522" cy="898820"/>
            <a:chOff x="7336686" y="5428241"/>
            <a:chExt cx="1253522" cy="898820"/>
          </a:xfrm>
        </p:grpSpPr>
        <p:sp>
          <p:nvSpPr>
            <p:cNvPr id="45" name="円/楕円 44"/>
            <p:cNvSpPr/>
            <p:nvPr/>
          </p:nvSpPr>
          <p:spPr>
            <a:xfrm>
              <a:off x="7336686" y="5428241"/>
              <a:ext cx="898820" cy="898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cxnSp>
          <p:nvCxnSpPr>
            <p:cNvPr id="46" name="直線コネクタ 45"/>
            <p:cNvCxnSpPr>
              <a:stCxn id="45" idx="4"/>
              <a:endCxn id="45" idx="0"/>
            </p:cNvCxnSpPr>
            <p:nvPr/>
          </p:nvCxnSpPr>
          <p:spPr>
            <a:xfrm flipV="1">
              <a:off x="7786096" y="5428241"/>
              <a:ext cx="0" cy="898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>
              <a:stCxn id="45" idx="2"/>
            </p:cNvCxnSpPr>
            <p:nvPr/>
          </p:nvCxnSpPr>
          <p:spPr>
            <a:xfrm flipV="1">
              <a:off x="7336686" y="5877650"/>
              <a:ext cx="89882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8232483" y="5435524"/>
              <a:ext cx="357725" cy="38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50" dirty="0"/>
                <a:t>j</a:t>
              </a:r>
              <a:endParaRPr kumimoji="1" lang="ja-JP" altLang="en-US" sz="1350" dirty="0"/>
            </a:p>
          </p:txBody>
        </p:sp>
      </p:grpSp>
      <p:cxnSp>
        <p:nvCxnSpPr>
          <p:cNvPr id="49" name="直線矢印コネクタ 48"/>
          <p:cNvCxnSpPr/>
          <p:nvPr/>
        </p:nvCxnSpPr>
        <p:spPr>
          <a:xfrm>
            <a:off x="7588238" y="3582376"/>
            <a:ext cx="595978" cy="4383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787664" y="4348550"/>
            <a:ext cx="0" cy="336084"/>
          </a:xfrm>
          <a:prstGeom prst="straightConnector1">
            <a:avLst/>
          </a:prstGeom>
          <a:ln w="38100">
            <a:solidFill>
              <a:srgbClr val="0086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01684 0.0132 L -2.77778E-7 -3.33333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00" y="64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01684 0.01319 L 2.77778E-7 4.81481E-6 Z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00" y="64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1424 -0.0074 L 3.05556E-6 -3.33333E-6 Z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00" y="-37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01424 -0.00741 L 3.61111E-6 1.85185E-6 Z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00" y="-37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の質量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望む歩行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速度、</a:t>
                </a:r>
                <a:endParaRPr lang="en-US" altLang="ja-JP" sz="1800" dirty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進行方向、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</a:t>
                </a:r>
                <a:r>
                  <a:rPr kumimoji="1" lang="ja-JP" altLang="en-US" sz="1800" b="1" dirty="0" smtClean="0">
                    <a:solidFill>
                      <a:schemeClr val="tx1"/>
                    </a:solidFill>
                  </a:rPr>
                  <a:t>、</a:t>
                </a:r>
                <a:endParaRPr kumimoji="1" lang="en-US" altLang="ja-JP" sz="1800" b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望む速さに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戻るために必要な時間</a:t>
                </a:r>
                <a:endParaRPr kumimoji="1"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b="-35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625980" y="4939709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 rot="19770694">
            <a:off x="7414490" y="4478471"/>
            <a:ext cx="1103113" cy="442018"/>
            <a:chOff x="7253510" y="6068594"/>
            <a:chExt cx="1103113" cy="442018"/>
          </a:xfrm>
        </p:grpSpPr>
        <p:sp>
          <p:nvSpPr>
            <p:cNvPr id="31" name="正方形/長方形 30"/>
            <p:cNvSpPr/>
            <p:nvPr/>
          </p:nvSpPr>
          <p:spPr>
            <a:xfrm rot="12629306">
              <a:off x="7253510" y="6068594"/>
              <a:ext cx="1103113" cy="442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829306">
              <a:off x="7620918" y="612831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345477" y="3902299"/>
            <a:ext cx="8476553" cy="2745613"/>
          </a:xfrm>
          <a:prstGeom prst="wedgeRoundRectCallout">
            <a:avLst>
              <a:gd name="adj1" fmla="val -4375"/>
              <a:gd name="adj2" fmla="val -70843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31287" y="4012071"/>
                <a:ext cx="8384149" cy="2446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endParaRPr lang="en-US" altLang="ja-JP" sz="2200" b="1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i="1">
                          <a:latin typeface="Cambria Math" panose="02040503050406030204" pitchFamily="18" charset="0"/>
                        </a:rPr>
                        <m:t>𝑘𝑔</m:t>
                      </m:r>
                      <m:d>
                        <m:dPr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22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altLang="ja-JP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kumimoji="1" lang="en-US" altLang="ja-JP" sz="2200" dirty="0" smtClean="0"/>
              </a:p>
              <a:p>
                <a:pPr marL="34290" indent="0">
                  <a:buNone/>
                </a:pPr>
                <a:endParaRPr lang="en-US" altLang="ja-JP" dirty="0"/>
              </a:p>
              <a:p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dirty="0">
                    <a:latin typeface="+mn-ea"/>
                  </a:rPr>
                  <a:t>:</a:t>
                </a:r>
                <a:r>
                  <a:rPr kumimoji="1" lang="ja-JP" altLang="en-US" dirty="0">
                    <a:latin typeface="+mn-ea"/>
                  </a:rPr>
                  <a:t>歩行者が触れ合って</a:t>
                </a:r>
                <a:r>
                  <a:rPr kumimoji="1" lang="ja-JP" altLang="en-US" dirty="0" smtClean="0">
                    <a:latin typeface="+mn-ea"/>
                  </a:rPr>
                  <a:t>いない場合</a:t>
                </a:r>
                <a:r>
                  <a:rPr kumimoji="1" lang="ja-JP" altLang="en-US" dirty="0">
                    <a:latin typeface="+mn-ea"/>
                  </a:rPr>
                  <a:t>、値を</a:t>
                </a:r>
                <a:r>
                  <a:rPr kumimoji="1" lang="en-US" altLang="ja-JP" dirty="0">
                    <a:latin typeface="+mn-ea"/>
                  </a:rPr>
                  <a:t>0</a:t>
                </a:r>
                <a:r>
                  <a:rPr kumimoji="1" lang="ja-JP" altLang="en-US" dirty="0">
                    <a:latin typeface="+mn-ea"/>
                  </a:rPr>
                  <a:t>とする関数 </a:t>
                </a:r>
                <a:endParaRPr kumimoji="1" lang="ja-JP" altLang="en-US" b="1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7" y="4012071"/>
                <a:ext cx="8384149" cy="2446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 flipV="1">
            <a:off x="6239896" y="5282286"/>
            <a:ext cx="2277707" cy="1"/>
          </a:xfrm>
          <a:prstGeom prst="line">
            <a:avLst/>
          </a:prstGeom>
          <a:ln w="2857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227969" y="5340571"/>
            <a:ext cx="95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863D"/>
                </a:solidFill>
              </a:rPr>
              <a:t>摩擦力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1609859" y="1750423"/>
            <a:ext cx="7212171" cy="2598127"/>
          </a:xfrm>
          <a:prstGeom prst="rect">
            <a:avLst/>
          </a:prstGeom>
          <a:solidFill>
            <a:schemeClr val="bg1"/>
          </a:solidFill>
          <a:ln w="381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788887" y="1952100"/>
                <a:ext cx="4545960" cy="2590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/>
                  <a:t>歩行者</a:t>
                </a:r>
                <a:r>
                  <a:rPr kumimoji="1" lang="en-US" altLang="ja-JP" sz="2200" dirty="0" err="1"/>
                  <a:t>i</a:t>
                </a:r>
                <a:r>
                  <a:rPr kumimoji="1" lang="ja-JP" altLang="en-US" sz="2200" dirty="0"/>
                  <a:t>と</a:t>
                </a:r>
                <a:r>
                  <a:rPr kumimoji="1" lang="en-US" altLang="ja-JP" sz="2200" dirty="0"/>
                  <a:t>j</a:t>
                </a:r>
                <a:r>
                  <a:rPr lang="ja-JP" altLang="en-US" sz="2200" dirty="0"/>
                  <a:t>の間で発生する</a:t>
                </a:r>
                <a:r>
                  <a:rPr kumimoji="1" lang="ja-JP" altLang="en-US" sz="2200" dirty="0"/>
                  <a:t>摩擦力</a:t>
                </a:r>
                <a:endParaRPr kumimoji="1" lang="en-US" altLang="ja-JP" sz="2200" dirty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>
                    <a:ea typeface="Cambria Math" panose="02040503050406030204" pitchFamily="18" charset="0"/>
                  </a:rPr>
                  <a:t>:</a:t>
                </a:r>
                <a:r>
                  <a:rPr lang="ja-JP" altLang="en-US" dirty="0">
                    <a:latin typeface="+mn-ea"/>
                  </a:rPr>
                  <a:t>接線方向</a:t>
                </a:r>
                <a:endParaRPr lang="en-US" altLang="ja-JP" dirty="0">
                  <a:latin typeface="+mn-ea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+mn-ea"/>
                  </a:rPr>
                  <a:t>:</a:t>
                </a:r>
                <a:r>
                  <a:rPr kumimoji="1" lang="ja-JP" altLang="en-US" dirty="0">
                    <a:latin typeface="+mn-ea"/>
                  </a:rPr>
                  <a:t>接線速度差</a:t>
                </a:r>
                <a:endParaRPr kumimoji="1" lang="en-US" altLang="ja-JP" dirty="0">
                  <a:latin typeface="+mn-ea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kumimoji="1" lang="en-US" altLang="ja-JP" dirty="0">
                    <a:latin typeface="+mn-ea"/>
                  </a:rPr>
                  <a:t>:</a:t>
                </a:r>
                <a:r>
                  <a:rPr kumimoji="1" lang="ja-JP" altLang="en-US" dirty="0">
                    <a:latin typeface="+mn-ea"/>
                  </a:rPr>
                  <a:t>定数</a:t>
                </a:r>
                <a:endParaRPr kumimoji="1" lang="en-US" altLang="ja-JP" dirty="0">
                  <a:latin typeface="+mn-ea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ja-JP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sz="1400" i="1">
                          <a:latin typeface="Cambria Math" panose="02040503050406030204" pitchFamily="18" charset="0"/>
                        </a:rPr>
                        <m:t>歩行者間の距離</m:t>
                      </m:r>
                    </m:oMath>
                  </m:oMathPara>
                </a14:m>
                <a:endParaRPr lang="en-US" altLang="ja-JP" sz="14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ja-JP" altLang="en-US" sz="1400" i="1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kumimoji="1" lang="en-US" altLang="ja-JP" sz="1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ja-JP" altLang="en-US" sz="1400" i="1">
                          <a:latin typeface="Cambria Math" panose="02040503050406030204" pitchFamily="18" charset="0"/>
                        </a:rPr>
                        <m:t>の半径の和</m:t>
                      </m:r>
                      <m:r>
                        <a:rPr lang="en-US" altLang="ja-JP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1400" i="1" dirty="0">
                  <a:latin typeface="Cambria Math" panose="02040503050406030204" pitchFamily="18" charset="0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887" y="1952100"/>
                <a:ext cx="4545960" cy="2590581"/>
              </a:xfrm>
              <a:prstGeom prst="rect">
                <a:avLst/>
              </a:prstGeom>
              <a:blipFill rotWithShape="0">
                <a:blip r:embed="rId9"/>
                <a:stretch>
                  <a:fillRect l="-1743" t="-2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/>
          <p:cNvCxnSpPr/>
          <p:nvPr/>
        </p:nvCxnSpPr>
        <p:spPr>
          <a:xfrm>
            <a:off x="7234651" y="4348550"/>
            <a:ext cx="0" cy="336084"/>
          </a:xfrm>
          <a:prstGeom prst="straightConnector1">
            <a:avLst/>
          </a:prstGeom>
          <a:ln w="38100">
            <a:solidFill>
              <a:srgbClr val="0086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7058315" y="3116204"/>
            <a:ext cx="292351" cy="5338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6130116" y="3071790"/>
            <a:ext cx="910026" cy="1156490"/>
            <a:chOff x="5947984" y="4539525"/>
            <a:chExt cx="910026" cy="1156490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5959190" y="4797195"/>
              <a:ext cx="898820" cy="898820"/>
              <a:chOff x="5959190" y="4797195"/>
              <a:chExt cx="898820" cy="898820"/>
            </a:xfrm>
          </p:grpSpPr>
          <p:sp>
            <p:nvSpPr>
              <p:cNvPr id="53" name="円/楕円 52"/>
              <p:cNvSpPr/>
              <p:nvPr/>
            </p:nvSpPr>
            <p:spPr>
              <a:xfrm>
                <a:off x="5959190" y="4797195"/>
                <a:ext cx="898820" cy="898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cxnSp>
            <p:nvCxnSpPr>
              <p:cNvPr id="54" name="直線コネクタ 53"/>
              <p:cNvCxnSpPr>
                <a:stCxn id="53" idx="0"/>
                <a:endCxn id="53" idx="4"/>
              </p:cNvCxnSpPr>
              <p:nvPr/>
            </p:nvCxnSpPr>
            <p:spPr>
              <a:xfrm>
                <a:off x="6408601" y="4797195"/>
                <a:ext cx="0" cy="8988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>
                <a:stCxn id="53" idx="2"/>
                <a:endCxn id="53" idx="6"/>
              </p:cNvCxnSpPr>
              <p:nvPr/>
            </p:nvCxnSpPr>
            <p:spPr>
              <a:xfrm>
                <a:off x="5959190" y="5246605"/>
                <a:ext cx="8988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テキスト ボックス 51"/>
            <p:cNvSpPr txBox="1"/>
            <p:nvPr/>
          </p:nvSpPr>
          <p:spPr>
            <a:xfrm>
              <a:off x="5947984" y="4539525"/>
              <a:ext cx="357725" cy="38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50" dirty="0" err="1"/>
                <a:t>i</a:t>
              </a:r>
              <a:endParaRPr kumimoji="1" lang="ja-JP" altLang="en-US" sz="1350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7332506" y="2751215"/>
            <a:ext cx="1253522" cy="898820"/>
            <a:chOff x="7336686" y="5428241"/>
            <a:chExt cx="1253522" cy="898820"/>
          </a:xfrm>
        </p:grpSpPr>
        <p:sp>
          <p:nvSpPr>
            <p:cNvPr id="57" name="円/楕円 56"/>
            <p:cNvSpPr/>
            <p:nvPr/>
          </p:nvSpPr>
          <p:spPr>
            <a:xfrm>
              <a:off x="7336686" y="5428241"/>
              <a:ext cx="898820" cy="898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cxnSp>
          <p:nvCxnSpPr>
            <p:cNvPr id="58" name="直線コネクタ 57"/>
            <p:cNvCxnSpPr>
              <a:stCxn id="57" idx="4"/>
              <a:endCxn id="57" idx="0"/>
            </p:cNvCxnSpPr>
            <p:nvPr/>
          </p:nvCxnSpPr>
          <p:spPr>
            <a:xfrm flipV="1">
              <a:off x="7786096" y="5428241"/>
              <a:ext cx="0" cy="898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57" idx="2"/>
            </p:cNvCxnSpPr>
            <p:nvPr/>
          </p:nvCxnSpPr>
          <p:spPr>
            <a:xfrm flipV="1">
              <a:off x="7336686" y="5877650"/>
              <a:ext cx="89882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8232483" y="5435524"/>
              <a:ext cx="357725" cy="38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50" dirty="0"/>
                <a:t>j</a:t>
              </a:r>
              <a:endParaRPr kumimoji="1" lang="ja-JP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45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07292 -0.19399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96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の質量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望む歩行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速度、</a:t>
                </a:r>
                <a:endParaRPr lang="en-US" altLang="ja-JP" sz="1800" dirty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進行方向、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</a:t>
                </a:r>
                <a:r>
                  <a:rPr kumimoji="1" lang="ja-JP" altLang="en-US" sz="1800" b="1" dirty="0" smtClean="0">
                    <a:solidFill>
                      <a:schemeClr val="tx1"/>
                    </a:solidFill>
                  </a:rPr>
                  <a:t>、</a:t>
                </a:r>
                <a:endParaRPr kumimoji="1" lang="en-US" altLang="ja-JP" sz="1800" b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望む速さに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戻るために必要な時間</a:t>
                </a:r>
                <a:endParaRPr kumimoji="1"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454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625980" y="4939709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角丸四角形吹き出し 23"/>
          <p:cNvSpPr/>
          <p:nvPr/>
        </p:nvSpPr>
        <p:spPr>
          <a:xfrm>
            <a:off x="309093" y="4205955"/>
            <a:ext cx="8500055" cy="2441957"/>
          </a:xfrm>
          <a:prstGeom prst="wedgeRoundRectCallout">
            <a:avLst>
              <a:gd name="adj1" fmla="val 16447"/>
              <a:gd name="adj2" fmla="val -70960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63639" y="4266371"/>
                <a:ext cx="6323528" cy="2794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/>
                  <a:t>壁</a:t>
                </a:r>
                <a:r>
                  <a:rPr kumimoji="1" lang="en-US" altLang="ja-JP" sz="2200" dirty="0"/>
                  <a:t>W</a:t>
                </a:r>
                <a:r>
                  <a:rPr kumimoji="1" lang="ja-JP" altLang="en-US" sz="2200" dirty="0"/>
                  <a:t>から離れようとする</a:t>
                </a:r>
                <a:r>
                  <a:rPr kumimoji="1" lang="ja-JP" altLang="en-US" sz="2200" dirty="0" smtClean="0"/>
                  <a:t>力</a:t>
                </a:r>
                <a:endParaRPr kumimoji="1" lang="en-US" altLang="ja-JP" sz="2200" dirty="0" smtClean="0"/>
              </a:p>
              <a:p>
                <a:pPr>
                  <a:spcAft>
                    <a:spcPts val="600"/>
                  </a:spcAft>
                </a:pPr>
                <a:r>
                  <a:rPr kumimoji="1" lang="ja-JP" altLang="en-US" sz="2000" dirty="0" smtClean="0">
                    <a:latin typeface="Cambria Math" panose="02040503050406030204" pitchFamily="18" charset="0"/>
                  </a:rPr>
                  <a:t>→歩行者</a:t>
                </a:r>
                <a:r>
                  <a:rPr kumimoji="1" lang="en-US" altLang="ja-JP" sz="2000" dirty="0" smtClean="0">
                    <a:latin typeface="Cambria Math" panose="02040503050406030204" pitchFamily="18" charset="0"/>
                  </a:rPr>
                  <a:t>j</a:t>
                </a:r>
                <a:r>
                  <a:rPr kumimoji="1" lang="ja-JP" altLang="en-US" sz="2000" dirty="0" smtClean="0">
                    <a:latin typeface="Cambria Math" panose="02040503050406030204" pitchFamily="18" charset="0"/>
                  </a:rPr>
                  <a:t>から離れようとする場合と同様に考えられる</a:t>
                </a:r>
                <a:endParaRPr lang="en-US" altLang="ja-JP" sz="2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𝒊𝒘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𝑖𝑤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𝑘𝑔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𝒊𝒘</m:t>
                          </m:r>
                        </m:sub>
                      </m:sSub>
                    </m:oMath>
                  </m:oMathPara>
                </a14:m>
                <a:endParaRPr lang="en-US" altLang="ja-JP" sz="20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𝑖𝑤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𝒊𝒘</m:t>
                          </m:r>
                        </m:sub>
                      </m:sSub>
                    </m:oMath>
                  </m:oMathPara>
                </a14:m>
                <a:endParaRPr kumimoji="1" lang="en-US" altLang="ja-JP" sz="2000" dirty="0" smtClean="0"/>
              </a:p>
              <a:p>
                <a:pPr marL="3429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𝑖𝑤</m:t>
                        </m:r>
                      </m:sub>
                    </m:sSub>
                  </m:oMath>
                </a14:m>
                <a:r>
                  <a:rPr kumimoji="1" lang="en-US" altLang="ja-JP" dirty="0"/>
                  <a:t>:</a:t>
                </a:r>
                <a:r>
                  <a:rPr kumimoji="1" lang="ja-JP" altLang="en-US" dirty="0"/>
                  <a:t>壁</a:t>
                </a:r>
                <a:r>
                  <a:rPr kumimoji="1" lang="en-US" altLang="ja-JP" dirty="0"/>
                  <a:t>W</a:t>
                </a:r>
                <a:r>
                  <a:rPr kumimoji="1" lang="ja-JP" altLang="en-US" dirty="0"/>
                  <a:t>との</a:t>
                </a:r>
                <a:r>
                  <a:rPr kumimoji="1" lang="ja-JP" altLang="en-US" dirty="0" smtClean="0"/>
                  <a:t>距離</a:t>
                </a:r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𝒊𝒘</m:t>
                        </m:r>
                      </m:sub>
                    </m:sSub>
                  </m:oMath>
                </a14:m>
                <a:r>
                  <a:rPr kumimoji="1" lang="en-US" altLang="ja-JP" dirty="0"/>
                  <a:t>:</a:t>
                </a:r>
                <a:r>
                  <a:rPr kumimoji="1" lang="ja-JP" altLang="en-US" dirty="0"/>
                  <a:t>法線</a:t>
                </a:r>
                <a:r>
                  <a:rPr kumimoji="1" lang="ja-JP" altLang="en-US" dirty="0" smtClean="0"/>
                  <a:t>方向</a:t>
                </a:r>
                <a:r>
                  <a:rPr lang="en-US" altLang="ja-JP" dirty="0" smtClean="0"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𝒊𝒘</m:t>
                        </m:r>
                      </m:sub>
                    </m:sSub>
                  </m:oMath>
                </a14:m>
                <a:r>
                  <a:rPr kumimoji="1" lang="en-US" altLang="ja-JP" dirty="0"/>
                  <a:t>:</a:t>
                </a:r>
                <a:r>
                  <a:rPr kumimoji="1" lang="ja-JP" altLang="en-US" dirty="0"/>
                  <a:t>接線方向</a:t>
                </a:r>
                <a:endParaRPr kumimoji="1" lang="en-US" altLang="ja-JP" dirty="0"/>
              </a:p>
              <a:p>
                <a:pPr marL="34290" indent="0">
                  <a:buNone/>
                </a:pPr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4266371"/>
                <a:ext cx="6323528" cy="2794804"/>
              </a:xfrm>
              <a:prstGeom prst="rect">
                <a:avLst/>
              </a:prstGeom>
              <a:blipFill rotWithShape="0">
                <a:blip r:embed="rId8"/>
                <a:stretch>
                  <a:fillRect l="-1254" t="-2402" r="-1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6318656" y="4429625"/>
            <a:ext cx="2163650" cy="1994615"/>
            <a:chOff x="6053071" y="3374266"/>
            <a:chExt cx="2884867" cy="2659487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6053071" y="3374266"/>
              <a:ext cx="1429554" cy="2498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円/楕円 14"/>
            <p:cNvSpPr/>
            <p:nvPr/>
          </p:nvSpPr>
          <p:spPr>
            <a:xfrm>
              <a:off x="7972022" y="4906851"/>
              <a:ext cx="965916" cy="9659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6864439" y="4520485"/>
              <a:ext cx="1146220" cy="7083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7989120" y="4623516"/>
              <a:ext cx="356387" cy="5892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15" idx="0"/>
              <a:endCxn id="15" idx="4"/>
            </p:cNvCxnSpPr>
            <p:nvPr/>
          </p:nvCxnSpPr>
          <p:spPr>
            <a:xfrm>
              <a:off x="8454980" y="4906851"/>
              <a:ext cx="0" cy="965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15" idx="2"/>
              <a:endCxn id="15" idx="6"/>
            </p:cNvCxnSpPr>
            <p:nvPr/>
          </p:nvCxnSpPr>
          <p:spPr>
            <a:xfrm>
              <a:off x="7972022" y="5389809"/>
              <a:ext cx="9659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8093787" y="5396248"/>
              <a:ext cx="361193" cy="637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 flipV="1">
              <a:off x="6593983" y="4918120"/>
              <a:ext cx="1573330" cy="97074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7311923" y="4438850"/>
                  <a:ext cx="520543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35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35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135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𝒊𝒘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350" dirty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923" y="4438850"/>
                  <a:ext cx="52054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8362605" y="4423894"/>
                  <a:ext cx="520543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35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35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ja-JP" sz="135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𝒊𝒘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35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05" y="4423894"/>
                  <a:ext cx="5205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6940116" y="5306304"/>
                  <a:ext cx="520543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35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35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ja-JP" sz="135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𝑖𝑤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35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117" y="5306304"/>
                  <a:ext cx="5205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39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ja-JP" altLang="en-US" dirty="0" smtClean="0"/>
              <a:t>パラメータ設定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1988172"/>
                <a:ext cx="7404653" cy="42356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ja-JP" altLang="en-US" sz="2200" dirty="0" smtClean="0">
                    <a:solidFill>
                      <a:schemeClr val="tx1"/>
                    </a:solidFill>
                  </a:rPr>
                  <a:t>質量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=80</m:t>
                    </m:r>
                    <m:r>
                      <a:rPr kumimoji="1"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 (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サッカーファンの平均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ja-JP" altLang="en-US" sz="2200" dirty="0" smtClean="0">
                    <a:solidFill>
                      <a:schemeClr val="tx1"/>
                    </a:solidFill>
                  </a:rPr>
                  <a:t>半径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=[0.25</m:t>
                    </m:r>
                    <m:r>
                      <a:rPr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,0.35</m:t>
                    </m:r>
                    <m:r>
                      <a:rPr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sz="2200" dirty="0">
                    <a:solidFill>
                      <a:schemeClr val="tx1"/>
                    </a:solidFill>
                  </a:rPr>
                  <a:t> (</a:t>
                </a:r>
                <a:r>
                  <a:rPr lang="ja-JP" altLang="en-US" sz="2200" dirty="0">
                    <a:solidFill>
                      <a:schemeClr val="tx1"/>
                    </a:solidFill>
                  </a:rPr>
                  <a:t>サッカーファンの平均</a:t>
                </a:r>
                <a:r>
                  <a:rPr lang="en-US" altLang="ja-JP" sz="2200" dirty="0" smtClean="0">
                    <a:solidFill>
                      <a:schemeClr val="tx1"/>
                    </a:solidFill>
                  </a:rPr>
                  <a:t>)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望む歩行速度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(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最大値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):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kumimoji="1" lang="en-US" altLang="ja-JP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ja-JP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~10</m:t>
                    </m:r>
                    <m:r>
                      <a:rPr kumimoji="1" lang="en-US" altLang="ja-JP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kumimoji="1" lang="en-US" altLang="ja-JP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ja-JP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ja-JP" altLang="en-US" sz="2000" dirty="0" smtClean="0">
                    <a:solidFill>
                      <a:schemeClr val="tx1"/>
                    </a:solidFill>
                  </a:rPr>
                  <a:t>ただし部屋を退出する際：</a:t>
                </a: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0.6</m:t>
                    </m:r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ms</m:t>
                        </m:r>
                      </m:e>
                      <m:sup>
                        <m: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(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落ち着いた状態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(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ふつうの状態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(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緊張状態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altLang="ja-JP" sz="2200" dirty="0" smtClean="0">
                    <a:solidFill>
                      <a:schemeClr val="tx1"/>
                    </a:solidFill>
                  </a:rPr>
                  <a:t>		</a:t>
                </a:r>
                <a:r>
                  <a:rPr lang="ja-JP" altLang="en-US" sz="2000" smtClean="0">
                    <a:solidFill>
                      <a:schemeClr val="tx1"/>
                    </a:solidFill>
                  </a:rPr>
                  <a:t>となる</a:t>
                </a: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ja-JP" altLang="en-US" sz="2000" dirty="0">
                    <a:solidFill>
                      <a:schemeClr val="tx1"/>
                    </a:solidFill>
                  </a:rPr>
                  <a:t>ボトルネックの通過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0.73</m:t>
                    </m:r>
                    <m:r>
                      <a:rPr lang="ja-JP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人</m:t>
                    </m:r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, </a:t>
                </a:r>
                <a:r>
                  <a:rPr lang="ja-JP" altLang="en-US" sz="2000" dirty="0">
                    <a:solidFill>
                      <a:schemeClr val="tx1"/>
                    </a:solidFill>
                  </a:rPr>
                  <a:t>ドア幅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≈0.8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200" dirty="0" smtClean="0">
                    <a:solidFill>
                      <a:schemeClr val="tx1"/>
                    </a:solidFill>
                  </a:rPr>
                  <a:t>望む</a:t>
                </a:r>
                <a:r>
                  <a:rPr lang="ja-JP" altLang="en-US" sz="2200" dirty="0">
                    <a:solidFill>
                      <a:schemeClr val="tx1"/>
                    </a:solidFill>
                  </a:rPr>
                  <a:t>速さに戻ろうとする</a:t>
                </a:r>
                <a:r>
                  <a:rPr lang="ja-JP" altLang="en-US" sz="2200" dirty="0" smtClean="0">
                    <a:solidFill>
                      <a:schemeClr val="tx1"/>
                    </a:solidFill>
                  </a:rPr>
                  <a:t>時間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200" dirty="0" smtClean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ja-JP" sz="22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200" dirty="0" smtClean="0">
                    <a:solidFill>
                      <a:schemeClr val="tx1"/>
                    </a:solidFill>
                  </a:rPr>
                  <a:t>固定値</a:t>
                </a:r>
                <a:r>
                  <a:rPr lang="en-US" altLang="ja-JP" sz="2200" dirty="0" smtClean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=0.08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ja-JP" sz="22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200" dirty="0" smtClean="0">
                    <a:solidFill>
                      <a:schemeClr val="tx1"/>
                    </a:solidFill>
                  </a:rPr>
                  <a:t>定数</a:t>
                </a:r>
                <a:r>
                  <a:rPr lang="en-US" altLang="ja-JP" sz="2200" dirty="0" smtClean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=1.2×</m:t>
                    </m:r>
                    <m:sSup>
                      <m:sSup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sSup>
                      <m:sSup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ja-JP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=2.4×</m:t>
                    </m:r>
                    <m:sSup>
                      <m:sSup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sSup>
                      <m:sSup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ja-JP" sz="2200" dirty="0" smtClean="0">
                  <a:solidFill>
                    <a:schemeClr val="tx1"/>
                  </a:solidFill>
                </a:endParaRPr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lvl="1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1988172"/>
                <a:ext cx="7404653" cy="4235657"/>
              </a:xfrm>
              <a:blipFill rotWithShape="0">
                <a:blip r:embed="rId3"/>
                <a:stretch>
                  <a:fillRect l="-165" t="-3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8538694" y="6284890"/>
            <a:ext cx="4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99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ja-JP" altLang="en-US" sz="3000" dirty="0" smtClean="0"/>
              <a:t>実験：</a:t>
            </a:r>
            <a:r>
              <a:rPr lang="ja-JP" altLang="en-US" sz="3000" dirty="0"/>
              <a:t>ボトルネックの通過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1980126"/>
                <a:ext cx="7404653" cy="4038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</a:rPr>
                  <a:t>の部屋から幅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ja-JP" alt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</a:rPr>
                  <a:t>ドアを通って退出</a:t>
                </a:r>
                <a:r>
                  <a:rPr lang="ja-JP" altLang="en-US" sz="2200" dirty="0" smtClean="0">
                    <a:solidFill>
                      <a:schemeClr val="tx1"/>
                    </a:solidFill>
                  </a:rPr>
                  <a:t>する</a:t>
                </a:r>
                <a:endParaRPr lang="en-US" altLang="ja-JP" sz="22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altLang="ja-JP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ja-JP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</a:rPr>
                  <a:t>より大きい場合、ラッシュが発生し、出口に</a:t>
                </a:r>
                <a:r>
                  <a:rPr lang="ja-JP" altLang="en-US" sz="2200" dirty="0" smtClean="0">
                    <a:solidFill>
                      <a:schemeClr val="tx1"/>
                    </a:solidFill>
                  </a:rPr>
                  <a:t>固まる</a:t>
                </a:r>
                <a:endParaRPr lang="en-US" altLang="ja-JP" sz="2200" dirty="0">
                  <a:solidFill>
                    <a:schemeClr val="tx1"/>
                  </a:solidFill>
                </a:endParaRPr>
              </a:p>
              <a:p>
                <a:r>
                  <a:rPr lang="ja-JP" altLang="en-US" sz="2200" dirty="0">
                    <a:solidFill>
                      <a:schemeClr val="tx1"/>
                    </a:solidFill>
                  </a:rPr>
                  <a:t>速く動こうとする（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</a:rPr>
                  <a:t>を増やす）と、退出スピードが遅く</a:t>
                </a:r>
                <a:r>
                  <a:rPr lang="ja-JP" altLang="en-US" sz="2200" dirty="0" smtClean="0">
                    <a:solidFill>
                      <a:schemeClr val="tx1"/>
                    </a:solidFill>
                  </a:rPr>
                  <a:t>なる</a:t>
                </a:r>
                <a:endParaRPr lang="en-US" altLang="ja-JP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1980126"/>
                <a:ext cx="7404653" cy="4038600"/>
              </a:xfrm>
              <a:blipFill rotWithShape="0">
                <a:blip r:embed="rId3"/>
                <a:stretch>
                  <a:fillRect l="-165" t="-2568" r="-4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0074" t="24780" r="43797" b="35607"/>
          <a:stretch/>
        </p:blipFill>
        <p:spPr>
          <a:xfrm>
            <a:off x="439345" y="4038062"/>
            <a:ext cx="3644853" cy="22468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l="56005" t="27069" r="20833" b="35607"/>
          <a:stretch/>
        </p:blipFill>
        <p:spPr>
          <a:xfrm>
            <a:off x="4084198" y="4336189"/>
            <a:ext cx="2004033" cy="18156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/>
          <a:srcRect l="20777" t="44635" r="49637" b="14305"/>
          <a:stretch/>
        </p:blipFill>
        <p:spPr>
          <a:xfrm>
            <a:off x="6191546" y="4273185"/>
            <a:ext cx="2488264" cy="194162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512935" y="6284890"/>
            <a:ext cx="43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5048233" y="5243998"/>
            <a:ext cx="425003" cy="41212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472752" y="5956739"/>
                <a:ext cx="168979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dirty="0" smtClean="0"/>
                  <a:t>望む歩行速度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105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105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10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05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52" y="5956739"/>
                <a:ext cx="1689797" cy="261610"/>
              </a:xfrm>
              <a:prstGeom prst="rect">
                <a:avLst/>
              </a:prstGeom>
              <a:blipFill rotWithShape="0"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4039676" y="4706120"/>
            <a:ext cx="352019" cy="950002"/>
          </a:xfrm>
          <a:prstGeom prst="rect">
            <a:avLst/>
          </a:prstGeom>
          <a:solidFill>
            <a:schemeClr val="bg1"/>
          </a:solidFill>
        </p:spPr>
        <p:txBody>
          <a:bodyPr vert="eaVert" wrap="square" rIns="0" rtlCol="0">
            <a:no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1100" dirty="0" smtClean="0"/>
              <a:t>退出時間</a:t>
            </a:r>
            <a:r>
              <a:rPr kumimoji="1" lang="en-US" altLang="ja-JP" sz="1100" dirty="0" smtClean="0"/>
              <a:t>T(s)</a:t>
            </a:r>
            <a:endParaRPr kumimoji="1" lang="ja-JP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771480" y="6018146"/>
                <a:ext cx="168979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dirty="0" smtClean="0"/>
                  <a:t>望む歩行速度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105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105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ja-JP" sz="10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10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05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80" y="6018146"/>
                <a:ext cx="1689797" cy="261610"/>
              </a:xfrm>
              <a:prstGeom prst="rect">
                <a:avLst/>
              </a:prstGeom>
              <a:blipFill rotWithShape="0"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6107652" y="4656395"/>
            <a:ext cx="246438" cy="1150036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90000" rIns="0" rtlCol="0">
            <a:normAutofit/>
          </a:bodyPr>
          <a:lstStyle/>
          <a:p>
            <a:pPr>
              <a:lnSpc>
                <a:spcPts val="1100"/>
              </a:lnSpc>
            </a:pPr>
            <a:r>
              <a:rPr kumimoji="1" lang="ja-JP" altLang="en-US" sz="1100" dirty="0"/>
              <a:t>総</a:t>
            </a:r>
            <a:r>
              <a:rPr kumimoji="1" lang="ja-JP" altLang="en-US" sz="1100" dirty="0" smtClean="0"/>
              <a:t>退出時間</a:t>
            </a:r>
            <a:r>
              <a:rPr kumimoji="1" lang="en-US" altLang="ja-JP" sz="1100" dirty="0" smtClean="0"/>
              <a:t>T(s)</a:t>
            </a:r>
            <a:endParaRPr kumimoji="1" lang="ja-JP" altLang="en-US" sz="1100" dirty="0"/>
          </a:p>
        </p:txBody>
      </p:sp>
      <p:sp>
        <p:nvSpPr>
          <p:cNvPr id="10" name="正方形/長方形 9"/>
          <p:cNvSpPr/>
          <p:nvPr/>
        </p:nvSpPr>
        <p:spPr>
          <a:xfrm>
            <a:off x="6220543" y="4309475"/>
            <a:ext cx="2488264" cy="188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22308" y="4861518"/>
            <a:ext cx="137658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200</a:t>
            </a:r>
            <a:r>
              <a:rPr kumimoji="1" lang="ja-JP" altLang="en-US" sz="1000" dirty="0" smtClean="0"/>
              <a:t>人の退出時間</a:t>
            </a:r>
            <a:r>
              <a:rPr kumimoji="1" lang="en-US" altLang="ja-JP" sz="1000" dirty="0" smtClean="0"/>
              <a:t>(s)</a:t>
            </a:r>
            <a:endParaRPr kumimoji="1" lang="ja-JP" altLang="en-US" sz="105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22309" y="5552515"/>
            <a:ext cx="110686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けが人の数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5738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5264" y="912301"/>
            <a:ext cx="7406640" cy="1017270"/>
          </a:xfrm>
        </p:spPr>
        <p:txBody>
          <a:bodyPr/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200" dirty="0" smtClean="0">
                <a:solidFill>
                  <a:schemeClr val="tx1"/>
                </a:solidFill>
              </a:rPr>
              <a:t>歩行者モデルのパラメータを</a:t>
            </a:r>
            <a:r>
              <a:rPr lang="ja-JP" altLang="en-US" sz="2200" dirty="0" smtClean="0">
                <a:solidFill>
                  <a:schemeClr val="tx1"/>
                </a:solidFill>
              </a:rPr>
              <a:t>変化させること</a:t>
            </a:r>
            <a:r>
              <a:rPr kumimoji="1" lang="ja-JP" altLang="en-US" sz="2200" dirty="0" smtClean="0">
                <a:solidFill>
                  <a:schemeClr val="tx1"/>
                </a:solidFill>
              </a:rPr>
              <a:t>により、パニックメカニズムの要因を発見することができた</a:t>
            </a:r>
            <a:endParaRPr kumimoji="1" lang="en-US" altLang="ja-JP" sz="22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solidFill>
                  <a:schemeClr val="tx1"/>
                </a:solidFill>
              </a:rPr>
              <a:t>望む歩行速度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solidFill>
                  <a:schemeClr val="tx1"/>
                </a:solidFill>
              </a:rPr>
              <a:t>身体の相互作用における摩擦効果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群衆</a:t>
            </a:r>
            <a:r>
              <a:rPr lang="ja-JP" altLang="en-US" sz="2000" dirty="0" smtClean="0">
                <a:solidFill>
                  <a:schemeClr val="tx1"/>
                </a:solidFill>
              </a:rPr>
              <a:t>化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200" dirty="0" smtClean="0">
                <a:solidFill>
                  <a:schemeClr val="tx1"/>
                </a:solidFill>
              </a:rPr>
              <a:t>今後行うこと</a:t>
            </a:r>
            <a:endParaRPr lang="en-US" altLang="ja-JP" sz="22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200" dirty="0" smtClean="0">
                <a:solidFill>
                  <a:schemeClr val="tx1"/>
                </a:solidFill>
              </a:rPr>
              <a:t>完全なデータや、ビデオの追加により、モデルの定量的なテストを行う</a:t>
            </a:r>
            <a:endParaRPr lang="en-US" altLang="ja-JP" sz="22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200" dirty="0" smtClean="0">
                <a:solidFill>
                  <a:schemeClr val="tx1"/>
                </a:solidFill>
              </a:rPr>
              <a:t>作成したモデルと別のモデルの比較を行う</a:t>
            </a:r>
            <a:endParaRPr lang="en-US" altLang="ja-JP" sz="2200" dirty="0" smtClean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12935" y="6284890"/>
            <a:ext cx="43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26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ja-JP" altLang="en-US" sz="3000" dirty="0" smtClean="0"/>
              <a:t>実験</a:t>
            </a:r>
            <a:r>
              <a:rPr lang="en-US" altLang="ja-JP" sz="3000" dirty="0" smtClean="0"/>
              <a:t>(</a:t>
            </a:r>
            <a:r>
              <a:rPr lang="ja-JP" altLang="en-US" sz="3000" dirty="0"/>
              <a:t>準備</a:t>
            </a:r>
            <a:r>
              <a:rPr lang="en-US" altLang="ja-JP" sz="3000" dirty="0"/>
              <a:t>):</a:t>
            </a:r>
            <a:r>
              <a:rPr lang="ja-JP" altLang="en-US" sz="3000" dirty="0"/>
              <a:t>煙の充満した部屋からの脱出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1988172"/>
                <a:ext cx="7681443" cy="3028950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歩行者は煙で視界を遮られ、出口の位置が分からない。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各歩行者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は、個人の進行方向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か、周辺の歩行者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j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の進行方向の平均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kumimoji="1"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kumimoji="1"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か、</m:t>
                    </m:r>
                  </m:oMath>
                </a14:m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それらを混合した進行方向の選択を行う。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200" dirty="0" smtClean="0">
                    <a:solidFill>
                      <a:schemeClr val="tx1"/>
                    </a:solidFill>
                  </a:rPr>
                  <a:t>パラメータ</a:t>
                </a:r>
                <a:r>
                  <a:rPr lang="en-US" altLang="ja-JP" sz="2200" dirty="0" smtClean="0">
                    <a:solidFill>
                      <a:schemeClr val="tx1"/>
                    </a:solidFill>
                  </a:rPr>
                  <a:t>p</a:t>
                </a:r>
                <a:r>
                  <a:rPr lang="ja-JP" altLang="en-US" sz="2200" dirty="0" err="1" smtClean="0">
                    <a:solidFill>
                      <a:schemeClr val="tx1"/>
                    </a:solidFill>
                  </a:rPr>
                  <a:t>にて</a:t>
                </a:r>
                <a:r>
                  <a:rPr lang="ja-JP" altLang="en-US" sz="2200" dirty="0" smtClean="0">
                    <a:solidFill>
                      <a:schemeClr val="tx1"/>
                    </a:solidFill>
                  </a:rPr>
                  <a:t>重みづけを行う。</a:t>
                </a:r>
                <a:endParaRPr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𝑁𝑜𝑟𝑚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kumimoji="1"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1988172"/>
                <a:ext cx="7681443" cy="3028950"/>
              </a:xfrm>
              <a:blipFill rotWithShape="0">
                <a:blip r:embed="rId2"/>
                <a:stretch>
                  <a:fillRect l="-159" t="-3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8512935" y="6284890"/>
            <a:ext cx="43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1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3000" dirty="0" smtClean="0"/>
              <a:t>実験</a:t>
            </a:r>
            <a:r>
              <a:rPr lang="en-US" altLang="ja-JP" sz="3000" dirty="0" smtClean="0"/>
              <a:t>:</a:t>
            </a:r>
            <a:r>
              <a:rPr lang="ja-JP" altLang="en-US" sz="3000" dirty="0"/>
              <a:t>煙の充満した部屋からの脱出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1980126"/>
                <a:ext cx="7404653" cy="4038600"/>
              </a:xfrm>
            </p:spPr>
            <p:txBody>
              <a:bodyPr/>
              <a:lstStyle/>
              <a:p>
                <a:r>
                  <a:rPr lang="en-US" altLang="ja-JP" sz="2200" dirty="0">
                    <a:solidFill>
                      <a:schemeClr val="tx1"/>
                    </a:solidFill>
                  </a:rPr>
                  <a:t>90</a:t>
                </a:r>
                <a:r>
                  <a:rPr lang="ja-JP" altLang="en-US" sz="2200" dirty="0">
                    <a:solidFill>
                      <a:schemeClr val="tx1"/>
                    </a:solidFill>
                  </a:rPr>
                  <a:t>人の歩行者が、煙の充満した</a:t>
                </a:r>
                <a14:m>
                  <m:oMath xmlns:m="http://schemas.openxmlformats.org/officeDocument/2006/math"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</a:rPr>
                  <a:t>の部屋から脱出しようとする。</a:t>
                </a:r>
                <a:endParaRPr lang="en-US" altLang="ja-JP" sz="2200" dirty="0">
                  <a:solidFill>
                    <a:schemeClr val="tx1"/>
                  </a:solidFill>
                </a:endParaRPr>
              </a:p>
              <a:p>
                <a:endParaRPr lang="en-US" altLang="ja-JP" sz="2200" dirty="0">
                  <a:solidFill>
                    <a:schemeClr val="tx1"/>
                  </a:solidFill>
                </a:endParaRPr>
              </a:p>
              <a:p>
                <a:r>
                  <a:rPr lang="ja-JP" altLang="en-US" sz="2200" dirty="0">
                    <a:solidFill>
                      <a:schemeClr val="tx1"/>
                    </a:solidFill>
                  </a:rPr>
                  <a:t>個人のふるまいだけ⇒偶然出口を見つけた。</a:t>
                </a:r>
                <a:endParaRPr lang="en-US" altLang="ja-JP" sz="2200" dirty="0">
                  <a:solidFill>
                    <a:schemeClr val="tx1"/>
                  </a:solidFill>
                </a:endParaRPr>
              </a:p>
              <a:p>
                <a:r>
                  <a:rPr lang="ja-JP" altLang="en-US" sz="2200" dirty="0">
                    <a:solidFill>
                      <a:schemeClr val="tx1"/>
                    </a:solidFill>
                  </a:rPr>
                  <a:t>他の人についていく（集団化）⇒集団が同じ方向に向かい、出口が混雑。片方の出口が使用されない。</a:t>
                </a:r>
                <a:endParaRPr lang="en-US" altLang="ja-JP" sz="2200" dirty="0">
                  <a:solidFill>
                    <a:schemeClr val="tx1"/>
                  </a:solidFill>
                </a:endParaRPr>
              </a:p>
              <a:p>
                <a:r>
                  <a:rPr lang="ja-JP" altLang="en-US" sz="2200" dirty="0">
                    <a:solidFill>
                      <a:schemeClr val="tx1"/>
                    </a:solidFill>
                  </a:rPr>
                  <a:t>脱出戦略として、両者を混合させるのが良い。</a:t>
                </a:r>
                <a:endParaRPr lang="en-US" altLang="ja-JP" sz="2200" dirty="0">
                  <a:solidFill>
                    <a:schemeClr val="tx1"/>
                  </a:solidFill>
                </a:endParaRPr>
              </a:p>
              <a:p>
                <a:endParaRPr lang="en-US" altLang="ja-JP" dirty="0">
                  <a:solidFill>
                    <a:schemeClr val="tx1"/>
                  </a:solidFill>
                </a:endParaRPr>
              </a:p>
              <a:p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1980126"/>
                <a:ext cx="7404653" cy="4038600"/>
              </a:xfrm>
              <a:blipFill rotWithShape="0">
                <a:blip r:embed="rId2"/>
                <a:stretch>
                  <a:fillRect l="-165" t="-2568" r="-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7402" t="24956" r="52013" b="43001"/>
          <a:stretch/>
        </p:blipFill>
        <p:spPr>
          <a:xfrm>
            <a:off x="1007772" y="4700172"/>
            <a:ext cx="2532203" cy="14914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48086" t="18794" r="18953" b="44586"/>
          <a:stretch/>
        </p:blipFill>
        <p:spPr>
          <a:xfrm>
            <a:off x="4021426" y="4785574"/>
            <a:ext cx="2308539" cy="1441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17727" t="55590" r="50797" b="6910"/>
          <a:stretch/>
        </p:blipFill>
        <p:spPr>
          <a:xfrm>
            <a:off x="6329965" y="4741023"/>
            <a:ext cx="2213767" cy="148280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241702" y="4816700"/>
            <a:ext cx="206062" cy="129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467600" y="4814552"/>
            <a:ext cx="206062" cy="129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12935" y="6284890"/>
            <a:ext cx="43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053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7251" y="1980126"/>
            <a:ext cx="7404653" cy="4038600"/>
          </a:xfrm>
        </p:spPr>
        <p:txBody>
          <a:bodyPr>
            <a:normAutofit/>
          </a:bodyPr>
          <a:lstStyle/>
          <a:p>
            <a:r>
              <a:rPr lang="ja-JP" altLang="en-US" sz="2200" dirty="0" smtClean="0">
                <a:solidFill>
                  <a:schemeClr val="tx1"/>
                </a:solidFill>
              </a:rPr>
              <a:t>集団のふるまいの中で最も損害が大きいものは、パニックによって集団が逃げ回る現象である</a:t>
            </a:r>
            <a:endParaRPr lang="en-US" altLang="ja-JP" sz="22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集団内でぶつかったり、人の踏みつけが発生する</a:t>
            </a:r>
            <a:endParaRPr lang="en-US" altLang="ja-JP" sz="2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1" lang="ja-JP" altLang="en-US" sz="2200" dirty="0" smtClean="0">
                <a:solidFill>
                  <a:schemeClr val="tx1"/>
                </a:solidFill>
              </a:rPr>
              <a:t>パニック時の行動は予測しにくい</a:t>
            </a:r>
            <a:endParaRPr kumimoji="1" lang="en-US" altLang="ja-JP" sz="2200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altLang="ja-JP" sz="2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1" lang="ja-JP" altLang="en-US" sz="2200" dirty="0" smtClean="0">
                <a:solidFill>
                  <a:schemeClr val="tx1"/>
                </a:solidFill>
              </a:rPr>
              <a:t>歩行者の行動モデルを用いて、パニックのメカニズムと、群衆中の非協調的な行動による避難妨害について</a:t>
            </a:r>
            <a:r>
              <a:rPr lang="ja-JP" altLang="en-US" sz="2200" dirty="0">
                <a:solidFill>
                  <a:schemeClr val="tx1"/>
                </a:solidFill>
              </a:rPr>
              <a:t>研究</a:t>
            </a:r>
            <a:r>
              <a:rPr kumimoji="1" lang="ja-JP" altLang="en-US" sz="2200" dirty="0" smtClean="0">
                <a:solidFill>
                  <a:schemeClr val="tx1"/>
                </a:solidFill>
              </a:rPr>
              <a:t>を行う</a:t>
            </a:r>
            <a:endParaRPr kumimoji="1" lang="ja-JP" altLang="en-US" sz="22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3" y="5029921"/>
            <a:ext cx="2344411" cy="15590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18" y="5029921"/>
            <a:ext cx="2344410" cy="1559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2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3000" dirty="0"/>
              <a:t>パニック状態で逃げる際の特徴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2" y="1988178"/>
                <a:ext cx="7295076" cy="3286528"/>
              </a:xfrm>
            </p:spPr>
            <p:txBody>
              <a:bodyPr>
                <a:noAutofit/>
              </a:bodyPr>
              <a:lstStyle/>
              <a:p>
                <a:pPr marL="377190" indent="-342900">
                  <a:buFont typeface="+mj-lt"/>
                  <a:buAutoNum type="arabicPeriod"/>
                </a:pPr>
                <a:r>
                  <a:rPr kumimoji="1" lang="ja-JP" altLang="en-US" sz="2200" b="1" dirty="0" smtClean="0">
                    <a:solidFill>
                      <a:schemeClr val="tx1"/>
                    </a:solidFill>
                  </a:rPr>
                  <a:t>通常より早く動こうとする。</a:t>
                </a:r>
                <a:endParaRPr kumimoji="1" lang="en-US" altLang="ja-JP" sz="2200" b="1" dirty="0" smtClean="0">
                  <a:solidFill>
                    <a:schemeClr val="tx1"/>
                  </a:solidFill>
                </a:endParaRPr>
              </a:p>
              <a:p>
                <a:pPr marL="377190" indent="-342900">
                  <a:buFont typeface="+mj-lt"/>
                  <a:buAutoNum type="arabicPeriod"/>
                </a:pPr>
                <a:r>
                  <a:rPr kumimoji="1" lang="ja-JP" altLang="en-US" sz="2200" b="1" dirty="0" smtClean="0">
                    <a:solidFill>
                      <a:schemeClr val="tx1"/>
                    </a:solidFill>
                  </a:rPr>
                  <a:t>移動、特にボトルネックの通過が不統一となる。</a:t>
                </a:r>
                <a:endParaRPr kumimoji="1" lang="en-US" altLang="ja-JP" sz="2200" b="1" dirty="0" smtClean="0">
                  <a:solidFill>
                    <a:schemeClr val="tx1"/>
                  </a:solidFill>
                </a:endParaRPr>
              </a:p>
              <a:p>
                <a:pPr marL="377190" indent="-342900">
                  <a:buFont typeface="+mj-lt"/>
                  <a:buAutoNum type="arabicPeriod"/>
                </a:pPr>
                <a:r>
                  <a:rPr lang="ja-JP" altLang="en-US" sz="2200" b="1" dirty="0" smtClean="0">
                    <a:solidFill>
                      <a:schemeClr val="tx1"/>
                    </a:solidFill>
                  </a:rPr>
                  <a:t>アーチ状になる現象や、詰まる現象が観測される。</a:t>
                </a:r>
                <a:endParaRPr lang="en-US" altLang="ja-JP" sz="2200" b="1" dirty="0" smtClean="0">
                  <a:solidFill>
                    <a:schemeClr val="tx1"/>
                  </a:solidFill>
                </a:endParaRPr>
              </a:p>
              <a:p>
                <a:pPr marL="377190" indent="-342900">
                  <a:buFont typeface="+mj-lt"/>
                  <a:buAutoNum type="arabicPeriod"/>
                </a:pPr>
                <a:r>
                  <a:rPr lang="ja-JP" altLang="en-US" sz="2200" b="1" dirty="0">
                    <a:solidFill>
                      <a:schemeClr val="tx1"/>
                    </a:solidFill>
                  </a:rPr>
                  <a:t>全体の動きに向かう傾向がみられる。</a:t>
                </a:r>
                <a:endParaRPr lang="en-US" altLang="ja-JP" sz="2200" b="1" dirty="0">
                  <a:solidFill>
                    <a:schemeClr val="tx1"/>
                  </a:solidFill>
                </a:endParaRPr>
              </a:p>
              <a:p>
                <a:pPr marL="377190" indent="-342900">
                  <a:buFont typeface="+mj-lt"/>
                  <a:buAutoNum type="arabicPeriod"/>
                </a:pPr>
                <a:r>
                  <a:rPr lang="ja-JP" altLang="en-US" sz="2200" b="1" dirty="0">
                    <a:solidFill>
                      <a:schemeClr val="tx1"/>
                    </a:solidFill>
                  </a:rPr>
                  <a:t>代わりの出口は見逃される。あるいは、有効に</a:t>
                </a:r>
                <a:r>
                  <a:rPr lang="ja-JP" altLang="en-US" sz="2200" b="1" dirty="0" smtClean="0">
                    <a:solidFill>
                      <a:schemeClr val="tx1"/>
                    </a:solidFill>
                  </a:rPr>
                  <a:t>使われない。</a:t>
                </a:r>
                <a:endParaRPr lang="en-US" altLang="ja-JP" sz="2200" b="1" dirty="0" smtClean="0">
                  <a:solidFill>
                    <a:schemeClr val="tx1"/>
                  </a:solidFill>
                </a:endParaRPr>
              </a:p>
              <a:p>
                <a:pPr marL="377190" indent="-342900">
                  <a:buFont typeface="+mj-lt"/>
                  <a:buAutoNum type="arabicPeriod"/>
                </a:pPr>
                <a:r>
                  <a:rPr lang="ja-JP" altLang="en-US" sz="2200" dirty="0">
                    <a:solidFill>
                      <a:schemeClr val="tx1"/>
                    </a:solidFill>
                  </a:rPr>
                  <a:t>押し始める。人同士の相互作用が自然と荒くなる</a:t>
                </a:r>
                <a:r>
                  <a:rPr lang="ja-JP" altLang="en-US" sz="2200" dirty="0" smtClean="0">
                    <a:solidFill>
                      <a:schemeClr val="tx1"/>
                    </a:solidFill>
                  </a:rPr>
                  <a:t>。</a:t>
                </a:r>
                <a:endParaRPr lang="en-US" altLang="ja-JP" sz="2200" dirty="0" smtClean="0">
                  <a:solidFill>
                    <a:schemeClr val="tx1"/>
                  </a:solidFill>
                </a:endParaRPr>
              </a:p>
              <a:p>
                <a:pPr marL="377190" indent="-342900">
                  <a:buFont typeface="+mj-lt"/>
                  <a:buAutoNum type="arabicPeriod"/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混雑が形成される。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77190" indent="-342900">
                  <a:buFont typeface="+mj-lt"/>
                  <a:buAutoNum type="arabicPeriod"/>
                </a:pPr>
                <a:r>
                  <a:rPr lang="ja-JP" altLang="en-US" sz="2200" dirty="0" smtClean="0">
                    <a:solidFill>
                      <a:schemeClr val="tx1"/>
                    </a:solidFill>
                  </a:rPr>
                  <a:t>詰め込まれた群衆の中で、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4450</m:t>
                    </m:r>
                    <m:r>
                      <a:rPr lang="en-US" altLang="ja-JP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altLang="ja-JP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ja-JP" altLang="en-US" sz="2200" dirty="0" err="1" smtClean="0">
                    <a:solidFill>
                      <a:schemeClr val="tx1"/>
                    </a:solidFill>
                  </a:rPr>
                  <a:t>にも</a:t>
                </a:r>
                <a:r>
                  <a:rPr lang="ja-JP" altLang="en-US" sz="2200" dirty="0" smtClean="0">
                    <a:solidFill>
                      <a:schemeClr val="tx1"/>
                    </a:solidFill>
                  </a:rPr>
                  <a:t>なる</a:t>
                </a:r>
                <a:r>
                  <a:rPr lang="ja-JP" altLang="en-US" sz="2200" dirty="0">
                    <a:solidFill>
                      <a:schemeClr val="tx1"/>
                    </a:solidFill>
                  </a:rPr>
                  <a:t>危険</a:t>
                </a:r>
                <a:r>
                  <a:rPr lang="ja-JP" altLang="en-US" sz="2200" dirty="0" smtClean="0">
                    <a:solidFill>
                      <a:schemeClr val="tx1"/>
                    </a:solidFill>
                  </a:rPr>
                  <a:t>な圧力が発生する。</a:t>
                </a:r>
                <a:endParaRPr lang="en-US" altLang="ja-JP" sz="2200" dirty="0" smtClean="0">
                  <a:solidFill>
                    <a:schemeClr val="tx1"/>
                  </a:solidFill>
                </a:endParaRPr>
              </a:p>
              <a:p>
                <a:pPr marL="377190" indent="-342900">
                  <a:buFont typeface="+mj-lt"/>
                  <a:buAutoNum type="arabicPeriod"/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落下物やけが人などの障害物によって、逃避がさらに遅くなる。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2" y="1988178"/>
                <a:ext cx="7295076" cy="3286528"/>
              </a:xfrm>
              <a:blipFill rotWithShape="0">
                <a:blip r:embed="rId2"/>
                <a:stretch>
                  <a:fillRect l="-167" t="-3154" r="-753" b="-469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874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の質量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望む歩行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速度、</a:t>
                </a:r>
                <a:endParaRPr lang="en-US" altLang="ja-JP" sz="1800" dirty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進行方向、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</a:t>
                </a:r>
                <a:r>
                  <a:rPr kumimoji="1" lang="ja-JP" altLang="en-US" sz="1800" b="1" dirty="0" smtClean="0">
                    <a:solidFill>
                      <a:schemeClr val="tx1"/>
                    </a:solidFill>
                  </a:rPr>
                  <a:t>、</a:t>
                </a:r>
                <a:endParaRPr kumimoji="1" lang="en-US" altLang="ja-JP" sz="1800" b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望む速さに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戻るために必要な時間</a:t>
                </a:r>
                <a:endParaRPr kumimoji="1"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2"/>
                <a:stretch>
                  <a:fillRect l="-167" t="-3421" b="-454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93242" y="6362164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625980" y="4939709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 rot="19770694">
            <a:off x="7414490" y="4478471"/>
            <a:ext cx="1103113" cy="442018"/>
            <a:chOff x="7253510" y="6068594"/>
            <a:chExt cx="1103113" cy="442018"/>
          </a:xfrm>
        </p:grpSpPr>
        <p:sp>
          <p:nvSpPr>
            <p:cNvPr id="31" name="正方形/長方形 30"/>
            <p:cNvSpPr/>
            <p:nvPr/>
          </p:nvSpPr>
          <p:spPr>
            <a:xfrm rot="12629306">
              <a:off x="7253510" y="6068594"/>
              <a:ext cx="1103113" cy="442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829306">
              <a:off x="7620918" y="612831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345477" y="3902299"/>
            <a:ext cx="8476553" cy="2745613"/>
          </a:xfrm>
          <a:prstGeom prst="wedgeRoundRectCallout">
            <a:avLst>
              <a:gd name="adj1" fmla="val -4375"/>
              <a:gd name="adj2" fmla="val -70843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31287" y="4012071"/>
                <a:ext cx="8384149" cy="216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/>
                  <a:t>歩行者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から</m:t>
                    </m:r>
                    <m:r>
                      <a:rPr lang="ja-JP" altLang="en-US" sz="2200" i="1" smtClean="0">
                        <a:latin typeface="Cambria Math" panose="02040503050406030204" pitchFamily="18" charset="0"/>
                      </a:rPr>
                      <m:t>離れようとする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力</m:t>
                    </m:r>
                  </m:oMath>
                </a14:m>
                <a:endParaRPr lang="en-US" altLang="ja-JP" sz="2200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i="1">
                          <a:latin typeface="Cambria Math" panose="02040503050406030204" pitchFamily="18" charset="0"/>
                        </a:rPr>
                        <m:t>𝑘𝑔</m:t>
                      </m:r>
                      <m:d>
                        <m:dPr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22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altLang="ja-JP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kumimoji="1" lang="en-US" altLang="ja-JP" sz="2200" dirty="0" smtClean="0"/>
              </a:p>
              <a:p>
                <a:pPr marL="34290" indent="0">
                  <a:buNone/>
                </a:pPr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7" y="4012071"/>
                <a:ext cx="8384149" cy="2169184"/>
              </a:xfrm>
              <a:prstGeom prst="rect">
                <a:avLst/>
              </a:prstGeom>
              <a:blipFill rotWithShape="0">
                <a:blip r:embed="rId8"/>
                <a:stretch>
                  <a:fillRect l="-945" t="-28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 flipV="1">
            <a:off x="1229778" y="5282283"/>
            <a:ext cx="2549550" cy="1287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カギ線コネクタ 11"/>
          <p:cNvCxnSpPr/>
          <p:nvPr/>
        </p:nvCxnSpPr>
        <p:spPr>
          <a:xfrm>
            <a:off x="3225637" y="5424973"/>
            <a:ext cx="581639" cy="564746"/>
          </a:xfrm>
          <a:prstGeom prst="bentConnector3">
            <a:avLst>
              <a:gd name="adj1" fmla="val -928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3914667" y="1700011"/>
            <a:ext cx="4907363" cy="473942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953560" y="1987792"/>
                <a:ext cx="4971758" cy="1579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歩行者間の距離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の半径の和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歩行者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ら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への正規化ベクトル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固定値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60" y="1987792"/>
                <a:ext cx="4971758" cy="1579856"/>
              </a:xfrm>
              <a:prstGeom prst="rect">
                <a:avLst/>
              </a:prstGeom>
              <a:blipFill rotWithShape="0">
                <a:blip r:embed="rId9"/>
                <a:stretch>
                  <a:fillRect b="-15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5215776" y="4032683"/>
            <a:ext cx="2436638" cy="1914394"/>
            <a:chOff x="5215776" y="4032683"/>
            <a:chExt cx="2436638" cy="1914394"/>
          </a:xfrm>
        </p:grpSpPr>
        <p:cxnSp>
          <p:nvCxnSpPr>
            <p:cNvPr id="65" name="直線コネクタ 64"/>
            <p:cNvCxnSpPr/>
            <p:nvPr/>
          </p:nvCxnSpPr>
          <p:spPr>
            <a:xfrm>
              <a:off x="5628069" y="4936825"/>
              <a:ext cx="1270316" cy="581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5640551" y="4950688"/>
              <a:ext cx="756000" cy="360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グループ化 65"/>
            <p:cNvGrpSpPr/>
            <p:nvPr/>
          </p:nvGrpSpPr>
          <p:grpSpPr>
            <a:xfrm>
              <a:off x="5834278" y="4374472"/>
              <a:ext cx="1270316" cy="649127"/>
              <a:chOff x="6731837" y="4926314"/>
              <a:chExt cx="1270316" cy="649127"/>
            </a:xfrm>
          </p:grpSpPr>
          <p:cxnSp>
            <p:nvCxnSpPr>
              <p:cNvPr id="67" name="直線コネクタ 66"/>
              <p:cNvCxnSpPr/>
              <p:nvPr/>
            </p:nvCxnSpPr>
            <p:spPr>
              <a:xfrm>
                <a:off x="6731837" y="4993495"/>
                <a:ext cx="1270316" cy="58194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67"/>
                  <p:cNvSpPr txBox="1"/>
                  <p:nvPr/>
                </p:nvSpPr>
                <p:spPr>
                  <a:xfrm>
                    <a:off x="7278859" y="4926314"/>
                    <a:ext cx="329892" cy="377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35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35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ja-JP" sz="135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350" dirty="0"/>
                  </a:p>
                </p:txBody>
              </p:sp>
            </mc:Choice>
            <mc:Fallback xmlns="">
              <p:sp>
                <p:nvSpPr>
                  <p:cNvPr id="55" name="テキスト ボックス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8859" y="4926314"/>
                    <a:ext cx="329892" cy="37752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555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グループ化 68"/>
            <p:cNvGrpSpPr/>
            <p:nvPr/>
          </p:nvGrpSpPr>
          <p:grpSpPr>
            <a:xfrm>
              <a:off x="5215776" y="4120562"/>
              <a:ext cx="839219" cy="1244569"/>
              <a:chOff x="6113335" y="4672404"/>
              <a:chExt cx="839219" cy="1244569"/>
            </a:xfrm>
          </p:grpSpPr>
          <p:cxnSp>
            <p:nvCxnSpPr>
              <p:cNvPr id="70" name="直線コネクタ 69"/>
              <p:cNvCxnSpPr/>
              <p:nvPr/>
            </p:nvCxnSpPr>
            <p:spPr>
              <a:xfrm flipV="1">
                <a:off x="6524617" y="4672404"/>
                <a:ext cx="317672" cy="830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グループ化 70"/>
              <p:cNvGrpSpPr/>
              <p:nvPr/>
            </p:nvGrpSpPr>
            <p:grpSpPr>
              <a:xfrm>
                <a:off x="6113335" y="4850467"/>
                <a:ext cx="839219" cy="1066506"/>
                <a:chOff x="6113335" y="4850467"/>
                <a:chExt cx="839219" cy="1066506"/>
              </a:xfrm>
            </p:grpSpPr>
            <p:grpSp>
              <p:nvGrpSpPr>
                <p:cNvPr id="72" name="グループ化 71"/>
                <p:cNvGrpSpPr/>
                <p:nvPr/>
              </p:nvGrpSpPr>
              <p:grpSpPr>
                <a:xfrm>
                  <a:off x="6123669" y="5088088"/>
                  <a:ext cx="828885" cy="828885"/>
                  <a:chOff x="6123669" y="5088088"/>
                  <a:chExt cx="828885" cy="82888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テキスト ボックス 73"/>
                      <p:cNvSpPr txBox="1"/>
                      <p:nvPr/>
                    </p:nvSpPr>
                    <p:spPr>
                      <a:xfrm>
                        <a:off x="6520672" y="5542207"/>
                        <a:ext cx="329892" cy="3576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ja-JP" altLang="en-US" sz="1350" dirty="0"/>
                      </a:p>
                    </p:txBody>
                  </p:sp>
                </mc:Choice>
                <mc:Fallback xmlns="">
                  <p:sp>
                    <p:nvSpPr>
                      <p:cNvPr id="53" name="テキスト ボックス 5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20672" y="5542207"/>
                        <a:ext cx="329892" cy="357653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5" name="円/楕円 74"/>
                  <p:cNvSpPr/>
                  <p:nvPr/>
                </p:nvSpPr>
                <p:spPr>
                  <a:xfrm>
                    <a:off x="6123669" y="5088088"/>
                    <a:ext cx="828885" cy="82888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350"/>
                  </a:p>
                </p:txBody>
              </p:sp>
              <p:cxnSp>
                <p:nvCxnSpPr>
                  <p:cNvPr id="76" name="直線コネクタ 75"/>
                  <p:cNvCxnSpPr>
                    <a:stCxn id="75" idx="0"/>
                    <a:endCxn id="75" idx="4"/>
                  </p:cNvCxnSpPr>
                  <p:nvPr/>
                </p:nvCxnSpPr>
                <p:spPr>
                  <a:xfrm>
                    <a:off x="6538112" y="5088088"/>
                    <a:ext cx="0" cy="82888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線コネクタ 76"/>
                  <p:cNvCxnSpPr>
                    <a:stCxn id="75" idx="2"/>
                    <a:endCxn id="75" idx="6"/>
                  </p:cNvCxnSpPr>
                  <p:nvPr/>
                </p:nvCxnSpPr>
                <p:spPr>
                  <a:xfrm>
                    <a:off x="6123669" y="5502531"/>
                    <a:ext cx="82888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77"/>
                  <p:cNvCxnSpPr/>
                  <p:nvPr/>
                </p:nvCxnSpPr>
                <p:spPr>
                  <a:xfrm>
                    <a:off x="6538111" y="5502530"/>
                    <a:ext cx="364620" cy="173549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6113335" y="4850467"/>
                  <a:ext cx="329892" cy="357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350" dirty="0" err="1"/>
                    <a:t>i</a:t>
                  </a:r>
                  <a:endParaRPr kumimoji="1" lang="ja-JP" altLang="en-US" sz="1350" dirty="0"/>
                </a:p>
              </p:txBody>
            </p:sp>
          </p:grpSp>
        </p:grpSp>
        <p:grpSp>
          <p:nvGrpSpPr>
            <p:cNvPr id="79" name="グループ化 78"/>
            <p:cNvGrpSpPr/>
            <p:nvPr/>
          </p:nvGrpSpPr>
          <p:grpSpPr>
            <a:xfrm>
              <a:off x="6473586" y="4656278"/>
              <a:ext cx="1178828" cy="1290799"/>
              <a:chOff x="7371145" y="5208120"/>
              <a:chExt cx="1178828" cy="1290799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 flipV="1">
                <a:off x="7808427" y="5208120"/>
                <a:ext cx="344696" cy="8763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グループ化 80"/>
              <p:cNvGrpSpPr/>
              <p:nvPr/>
            </p:nvGrpSpPr>
            <p:grpSpPr>
              <a:xfrm>
                <a:off x="7371145" y="5670034"/>
                <a:ext cx="1178828" cy="828885"/>
                <a:chOff x="7371145" y="5670034"/>
                <a:chExt cx="1178828" cy="828885"/>
              </a:xfrm>
            </p:grpSpPr>
            <p:grpSp>
              <p:nvGrpSpPr>
                <p:cNvPr id="82" name="グループ化 81"/>
                <p:cNvGrpSpPr/>
                <p:nvPr/>
              </p:nvGrpSpPr>
              <p:grpSpPr>
                <a:xfrm>
                  <a:off x="7371145" y="5670034"/>
                  <a:ext cx="851725" cy="828885"/>
                  <a:chOff x="7371145" y="5670034"/>
                  <a:chExt cx="851725" cy="828885"/>
                </a:xfrm>
              </p:grpSpPr>
              <p:sp>
                <p:nvSpPr>
                  <p:cNvPr id="84" name="円/楕円 83"/>
                  <p:cNvSpPr/>
                  <p:nvPr/>
                </p:nvSpPr>
                <p:spPr>
                  <a:xfrm>
                    <a:off x="7393985" y="5670034"/>
                    <a:ext cx="828885" cy="82888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350"/>
                  </a:p>
                </p:txBody>
              </p:sp>
              <p:cxnSp>
                <p:nvCxnSpPr>
                  <p:cNvPr id="85" name="直線コネクタ 84"/>
                  <p:cNvCxnSpPr>
                    <a:stCxn id="84" idx="4"/>
                    <a:endCxn id="84" idx="0"/>
                  </p:cNvCxnSpPr>
                  <p:nvPr/>
                </p:nvCxnSpPr>
                <p:spPr>
                  <a:xfrm flipV="1">
                    <a:off x="7808428" y="5670034"/>
                    <a:ext cx="0" cy="82888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線コネクタ 85"/>
                  <p:cNvCxnSpPr>
                    <a:stCxn id="84" idx="2"/>
                  </p:cNvCxnSpPr>
                  <p:nvPr/>
                </p:nvCxnSpPr>
                <p:spPr>
                  <a:xfrm flipV="1">
                    <a:off x="7393985" y="6084476"/>
                    <a:ext cx="828885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コネクタ 86"/>
                  <p:cNvCxnSpPr/>
                  <p:nvPr/>
                </p:nvCxnSpPr>
                <p:spPr>
                  <a:xfrm>
                    <a:off x="7443805" y="5916973"/>
                    <a:ext cx="364620" cy="173549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8" name="テキスト ボックス 87"/>
                      <p:cNvSpPr txBox="1"/>
                      <p:nvPr/>
                    </p:nvSpPr>
                    <p:spPr>
                      <a:xfrm>
                        <a:off x="7371145" y="5896532"/>
                        <a:ext cx="329892" cy="3775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ja-JP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ja-JP" altLang="en-US" sz="1350" dirty="0"/>
                      </a:p>
                    </p:txBody>
                  </p:sp>
                </mc:Choice>
                <mc:Fallback xmlns="">
                  <p:sp>
                    <p:nvSpPr>
                      <p:cNvPr id="54" name="テキスト ボックス 5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71145" y="5896532"/>
                        <a:ext cx="329892" cy="377523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8220081" y="5676751"/>
                  <a:ext cx="329892" cy="357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350" dirty="0"/>
                    <a:t>j</a:t>
                  </a:r>
                  <a:endParaRPr kumimoji="1" lang="ja-JP" altLang="en-US" sz="135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/>
                <p:cNvSpPr txBox="1"/>
                <p:nvPr/>
              </p:nvSpPr>
              <p:spPr>
                <a:xfrm>
                  <a:off x="6157451" y="4032683"/>
                  <a:ext cx="329892" cy="316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35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13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350" dirty="0"/>
                </a:p>
              </p:txBody>
            </p:sp>
          </mc:Choice>
          <mc:Fallback xmlns="">
            <p:sp>
              <p:nvSpPr>
                <p:cNvPr id="89" name="テキスト ボックス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7451" y="4032683"/>
                  <a:ext cx="329892" cy="31675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テキスト ボックス 89"/>
          <p:cNvSpPr txBox="1"/>
          <p:nvPr/>
        </p:nvSpPr>
        <p:spPr>
          <a:xfrm>
            <a:off x="1229778" y="5334395"/>
            <a:ext cx="18803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92D050"/>
                </a:solidFill>
              </a:rPr>
              <a:t>心理的</a:t>
            </a:r>
            <a:r>
              <a:rPr kumimoji="1" lang="ja-JP" altLang="en-US" sz="2000" b="1" dirty="0" smtClean="0">
                <a:solidFill>
                  <a:srgbClr val="92D050"/>
                </a:solidFill>
              </a:rPr>
              <a:t>な</a:t>
            </a:r>
            <a:r>
              <a:rPr kumimoji="1" lang="ja-JP" altLang="en-US" sz="2000" b="1" dirty="0">
                <a:solidFill>
                  <a:srgbClr val="92D050"/>
                </a:solidFill>
              </a:rPr>
              <a:t>力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761276" y="3666012"/>
            <a:ext cx="3416320" cy="2668084"/>
            <a:chOff x="4761276" y="3666012"/>
            <a:chExt cx="3416320" cy="2668084"/>
          </a:xfrm>
        </p:grpSpPr>
        <p:pic>
          <p:nvPicPr>
            <p:cNvPr id="91" name="図 9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722" y="3666012"/>
              <a:ext cx="3070522" cy="2247362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4761276" y="5964764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二人の距離が近い程値が大きい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60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方針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7251" y="2057400"/>
            <a:ext cx="7686248" cy="4038600"/>
          </a:xfrm>
        </p:spPr>
        <p:txBody>
          <a:bodyPr>
            <a:normAutofit/>
          </a:bodyPr>
          <a:lstStyle/>
          <a:p>
            <a:r>
              <a:rPr lang="ja-JP" altLang="en-US" sz="2200" dirty="0">
                <a:solidFill>
                  <a:schemeClr val="tx1"/>
                </a:solidFill>
              </a:rPr>
              <a:t>著者</a:t>
            </a:r>
            <a:r>
              <a:rPr kumimoji="1" lang="ja-JP" altLang="en-US" sz="2200" dirty="0" smtClean="0">
                <a:solidFill>
                  <a:schemeClr val="tx1"/>
                </a:solidFill>
              </a:rPr>
              <a:t>らによる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Force model</a:t>
            </a:r>
            <a:r>
              <a:rPr kumimoji="1" lang="ja-JP" altLang="en-US" sz="2200" dirty="0" smtClean="0">
                <a:solidFill>
                  <a:schemeClr val="tx1"/>
                </a:solidFill>
              </a:rPr>
              <a:t>を使用</a:t>
            </a:r>
            <a:endParaRPr kumimoji="1" lang="en-US" altLang="ja-JP" sz="22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歩行者を粒子にたとえた、力学的なモデル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1" lang="ja-JP" altLang="en-US" sz="2200" dirty="0" smtClean="0">
                <a:solidFill>
                  <a:schemeClr val="tx1"/>
                </a:solidFill>
              </a:rPr>
              <a:t>モデルのパラメータを変化させ、歩行者の動きを観察する</a:t>
            </a:r>
            <a:endParaRPr kumimoji="1" lang="ja-JP" altLang="en-US" sz="22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9278" t="24956" r="52013" b="43001"/>
          <a:stretch/>
        </p:blipFill>
        <p:spPr>
          <a:xfrm>
            <a:off x="2712865" y="4150742"/>
            <a:ext cx="3695409" cy="23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質量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速度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94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59682" y="3624309"/>
            <a:ext cx="182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望む歩行速度に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戻ろうとする力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10830" y="3618962"/>
            <a:ext cx="18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歩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行者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j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と距離を保とうとする力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32941" y="3641174"/>
            <a:ext cx="208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壁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W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と距離を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保とうとする力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062083" y="5621506"/>
            <a:ext cx="713808" cy="381421"/>
            <a:chOff x="817799" y="5174126"/>
            <a:chExt cx="713808" cy="381421"/>
          </a:xfrm>
        </p:grpSpPr>
        <p:cxnSp>
          <p:nvCxnSpPr>
            <p:cNvPr id="14" name="直線矢印コネクタ 13"/>
            <p:cNvCxnSpPr/>
            <p:nvPr/>
          </p:nvCxnSpPr>
          <p:spPr>
            <a:xfrm>
              <a:off x="946586" y="5174126"/>
              <a:ext cx="585021" cy="1062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817799" y="5186215"/>
                  <a:ext cx="627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799" y="5186215"/>
                  <a:ext cx="62701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グループ化 35"/>
          <p:cNvGrpSpPr/>
          <p:nvPr/>
        </p:nvGrpSpPr>
        <p:grpSpPr>
          <a:xfrm>
            <a:off x="3380973" y="5147214"/>
            <a:ext cx="809897" cy="802425"/>
            <a:chOff x="498354" y="5567163"/>
            <a:chExt cx="809897" cy="802425"/>
          </a:xfrm>
        </p:grpSpPr>
        <p:sp>
          <p:nvSpPr>
            <p:cNvPr id="12" name="円/楕円 11"/>
            <p:cNvSpPr/>
            <p:nvPr/>
          </p:nvSpPr>
          <p:spPr>
            <a:xfrm>
              <a:off x="498354" y="5567163"/>
              <a:ext cx="809897" cy="8024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612309" y="5778413"/>
                  <a:ext cx="627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09" y="5778413"/>
                  <a:ext cx="62701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直線矢印コネクタ 19"/>
          <p:cNvCxnSpPr/>
          <p:nvPr/>
        </p:nvCxnSpPr>
        <p:spPr>
          <a:xfrm flipV="1">
            <a:off x="5911973" y="5880550"/>
            <a:ext cx="672097" cy="526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5881058" y="5906856"/>
            <a:ext cx="1565917" cy="397507"/>
            <a:chOff x="3981595" y="5929211"/>
            <a:chExt cx="1565917" cy="397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4920495" y="5929211"/>
                  <a:ext cx="627017" cy="390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495" y="5929211"/>
                  <a:ext cx="627017" cy="3906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線矢印コネクタ 22"/>
            <p:cNvCxnSpPr/>
            <p:nvPr/>
          </p:nvCxnSpPr>
          <p:spPr>
            <a:xfrm>
              <a:off x="3981595" y="5978694"/>
              <a:ext cx="1239561" cy="208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4684607" y="5940650"/>
                  <a:ext cx="627017" cy="386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607" y="5940650"/>
                  <a:ext cx="627017" cy="38606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テキスト ボックス 2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5705578" y="5034117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>
            <a:off x="3930563" y="4656789"/>
            <a:ext cx="3165724" cy="369332"/>
            <a:chOff x="5293929" y="5660489"/>
            <a:chExt cx="3165724" cy="369332"/>
          </a:xfrm>
        </p:grpSpPr>
        <p:sp>
          <p:nvSpPr>
            <p:cNvPr id="31" name="正方形/長方形 30"/>
            <p:cNvSpPr/>
            <p:nvPr/>
          </p:nvSpPr>
          <p:spPr>
            <a:xfrm rot="10800000">
              <a:off x="5293929" y="5690535"/>
              <a:ext cx="3165724" cy="2860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704926" y="566048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15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882 0.04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24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18698 0.048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質量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速度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94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59682" y="3624309"/>
            <a:ext cx="182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望む歩行速度に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戻ろうとする力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10830" y="3618962"/>
            <a:ext cx="18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歩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行者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j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と距離を保とうとする力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32941" y="3641174"/>
            <a:ext cx="208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壁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W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と距離を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保とうとする力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911973" y="5880550"/>
            <a:ext cx="672097" cy="526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5881058" y="5906856"/>
            <a:ext cx="1565917" cy="397507"/>
            <a:chOff x="3981595" y="5929211"/>
            <a:chExt cx="1565917" cy="397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4920495" y="5929211"/>
                  <a:ext cx="627017" cy="390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495" y="5929211"/>
                  <a:ext cx="627017" cy="3906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線矢印コネクタ 22"/>
            <p:cNvCxnSpPr/>
            <p:nvPr/>
          </p:nvCxnSpPr>
          <p:spPr>
            <a:xfrm>
              <a:off x="3981595" y="5978694"/>
              <a:ext cx="1239561" cy="208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4684607" y="5940650"/>
                  <a:ext cx="627017" cy="386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607" y="5940650"/>
                  <a:ext cx="627017" cy="3860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テキスト ボックス 2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5705578" y="5034117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>
            <a:off x="3930563" y="4656789"/>
            <a:ext cx="3165724" cy="369332"/>
            <a:chOff x="5293929" y="5660489"/>
            <a:chExt cx="3165724" cy="369332"/>
          </a:xfrm>
        </p:grpSpPr>
        <p:sp>
          <p:nvSpPr>
            <p:cNvPr id="31" name="正方形/長方形 30"/>
            <p:cNvSpPr/>
            <p:nvPr/>
          </p:nvSpPr>
          <p:spPr>
            <a:xfrm rot="10800000">
              <a:off x="5293929" y="5690535"/>
              <a:ext cx="3165724" cy="2860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704926" y="566048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089228" y="5474959"/>
            <a:ext cx="809897" cy="802425"/>
            <a:chOff x="498354" y="5567163"/>
            <a:chExt cx="809897" cy="802425"/>
          </a:xfrm>
        </p:grpSpPr>
        <p:sp>
          <p:nvSpPr>
            <p:cNvPr id="34" name="円/楕円 33"/>
            <p:cNvSpPr/>
            <p:nvPr/>
          </p:nvSpPr>
          <p:spPr>
            <a:xfrm>
              <a:off x="498354" y="5567163"/>
              <a:ext cx="809897" cy="8024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12309" y="5778413"/>
                  <a:ext cx="627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09" y="5778413"/>
                  <a:ext cx="62701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グループ化 37"/>
          <p:cNvGrpSpPr/>
          <p:nvPr/>
        </p:nvGrpSpPr>
        <p:grpSpPr>
          <a:xfrm>
            <a:off x="5752580" y="5952605"/>
            <a:ext cx="713808" cy="381421"/>
            <a:chOff x="817799" y="5174126"/>
            <a:chExt cx="713808" cy="381421"/>
          </a:xfrm>
        </p:grpSpPr>
        <p:cxnSp>
          <p:nvCxnSpPr>
            <p:cNvPr id="39" name="直線矢印コネクタ 38"/>
            <p:cNvCxnSpPr/>
            <p:nvPr/>
          </p:nvCxnSpPr>
          <p:spPr>
            <a:xfrm>
              <a:off x="946586" y="5174126"/>
              <a:ext cx="585021" cy="1062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817799" y="5186215"/>
                  <a:ext cx="627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799" y="5186215"/>
                  <a:ext cx="62701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直線矢印コネクタ 42"/>
          <p:cNvCxnSpPr/>
          <p:nvPr/>
        </p:nvCxnSpPr>
        <p:spPr>
          <a:xfrm flipH="1">
            <a:off x="5013348" y="6203362"/>
            <a:ext cx="224922" cy="28527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質量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速度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94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59682" y="3624309"/>
            <a:ext cx="182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望む歩行速度に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戻ろうとする力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10830" y="3618962"/>
            <a:ext cx="18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歩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行者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j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と距離を保とうとする力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32941" y="3641174"/>
            <a:ext cx="208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壁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W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と距離を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保とうとする力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911973" y="5880550"/>
            <a:ext cx="672097" cy="526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5705578" y="5034117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>
            <a:off x="3930563" y="4656789"/>
            <a:ext cx="3165724" cy="369332"/>
            <a:chOff x="5293929" y="5660489"/>
            <a:chExt cx="3165724" cy="369332"/>
          </a:xfrm>
        </p:grpSpPr>
        <p:sp>
          <p:nvSpPr>
            <p:cNvPr id="31" name="正方形/長方形 30"/>
            <p:cNvSpPr/>
            <p:nvPr/>
          </p:nvSpPr>
          <p:spPr>
            <a:xfrm rot="10800000">
              <a:off x="5293929" y="5690535"/>
              <a:ext cx="3165724" cy="2860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704926" y="566048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089228" y="5474959"/>
            <a:ext cx="809897" cy="802425"/>
            <a:chOff x="498354" y="5567163"/>
            <a:chExt cx="809897" cy="802425"/>
          </a:xfrm>
        </p:grpSpPr>
        <p:sp>
          <p:nvSpPr>
            <p:cNvPr id="34" name="円/楕円 33"/>
            <p:cNvSpPr/>
            <p:nvPr/>
          </p:nvSpPr>
          <p:spPr>
            <a:xfrm>
              <a:off x="498354" y="5567163"/>
              <a:ext cx="809897" cy="8024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12309" y="5778413"/>
                  <a:ext cx="627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09" y="5778413"/>
                  <a:ext cx="62701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直線矢印コネクタ 40"/>
          <p:cNvCxnSpPr/>
          <p:nvPr/>
        </p:nvCxnSpPr>
        <p:spPr>
          <a:xfrm flipH="1">
            <a:off x="5013348" y="6203362"/>
            <a:ext cx="224922" cy="28527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5494176" y="6297878"/>
            <a:ext cx="0" cy="288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質量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速度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94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59682" y="3624309"/>
            <a:ext cx="182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望む歩行速度に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戻ろうとする力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10830" y="3618962"/>
            <a:ext cx="18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歩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行者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j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と距離を保とうとする力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32941" y="3641174"/>
            <a:ext cx="208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壁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W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と距離を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保とうとする力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911973" y="5880550"/>
            <a:ext cx="672097" cy="526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5705578" y="5034117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>
            <a:off x="3930563" y="4656789"/>
            <a:ext cx="3165724" cy="369332"/>
            <a:chOff x="5293929" y="5660489"/>
            <a:chExt cx="3165724" cy="369332"/>
          </a:xfrm>
        </p:grpSpPr>
        <p:sp>
          <p:nvSpPr>
            <p:cNvPr id="31" name="正方形/長方形 30"/>
            <p:cNvSpPr/>
            <p:nvPr/>
          </p:nvSpPr>
          <p:spPr>
            <a:xfrm rot="10800000">
              <a:off x="5293929" y="5690535"/>
              <a:ext cx="3165724" cy="2860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704926" y="566048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089228" y="5474959"/>
            <a:ext cx="809897" cy="802425"/>
            <a:chOff x="498354" y="5567163"/>
            <a:chExt cx="809897" cy="802425"/>
          </a:xfrm>
        </p:grpSpPr>
        <p:sp>
          <p:nvSpPr>
            <p:cNvPr id="34" name="円/楕円 33"/>
            <p:cNvSpPr/>
            <p:nvPr/>
          </p:nvSpPr>
          <p:spPr>
            <a:xfrm>
              <a:off x="498354" y="5567163"/>
              <a:ext cx="809897" cy="8024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12309" y="5778413"/>
                  <a:ext cx="627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09" y="5778413"/>
                  <a:ext cx="62701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直線矢印コネクタ 40"/>
          <p:cNvCxnSpPr/>
          <p:nvPr/>
        </p:nvCxnSpPr>
        <p:spPr>
          <a:xfrm flipH="1">
            <a:off x="5013348" y="6203362"/>
            <a:ext cx="224922" cy="28527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5494176" y="6297878"/>
            <a:ext cx="0" cy="288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5782019" y="6154041"/>
            <a:ext cx="474134" cy="431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17326 0.201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0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17517 0.209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の質量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望む歩行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速度、</a:t>
                </a:r>
                <a:endParaRPr lang="en-US" altLang="ja-JP" sz="1800" dirty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進行方向、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</a:t>
                </a:r>
                <a:r>
                  <a:rPr kumimoji="1" lang="ja-JP" altLang="en-US" sz="1800" b="1" dirty="0" smtClean="0">
                    <a:solidFill>
                      <a:schemeClr val="tx1"/>
                    </a:solidFill>
                  </a:rPr>
                  <a:t>、</a:t>
                </a:r>
                <a:endParaRPr kumimoji="1" lang="en-US" altLang="ja-JP" sz="1800" b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望む速さに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戻るために必要な時間</a:t>
                </a:r>
                <a:endParaRPr kumimoji="1"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454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625980" y="4939709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角丸四角形吹き出し 23"/>
          <p:cNvSpPr/>
          <p:nvPr/>
        </p:nvSpPr>
        <p:spPr>
          <a:xfrm>
            <a:off x="998836" y="4205955"/>
            <a:ext cx="7192031" cy="2441957"/>
          </a:xfrm>
          <a:prstGeom prst="wedgeRoundRectCallout">
            <a:avLst>
              <a:gd name="adj1" fmla="val -9877"/>
              <a:gd name="adj2" fmla="val -6885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204390" y="4362079"/>
                <a:ext cx="6709893" cy="258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/>
                  <a:t>望む歩行速度に戻ろう</a:t>
                </a:r>
                <a:r>
                  <a:rPr kumimoji="1" lang="ja-JP" altLang="en-US" sz="2200" dirty="0"/>
                  <a:t>とする</a:t>
                </a:r>
                <a:r>
                  <a:rPr kumimoji="1" lang="ja-JP" altLang="en-US" sz="2200" dirty="0" smtClean="0"/>
                  <a:t>力</a:t>
                </a:r>
                <a:endParaRPr kumimoji="1" lang="en-US" altLang="ja-JP" sz="220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2200" dirty="0" smtClean="0"/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:</a:t>
                </a:r>
                <a:r>
                  <a:rPr lang="ja-JP" altLang="en-US" sz="2000" dirty="0"/>
                  <a:t>歩行者</a:t>
                </a:r>
                <a:r>
                  <a:rPr lang="en-US" altLang="ja-JP" sz="2000" dirty="0"/>
                  <a:t>i</a:t>
                </a:r>
                <a:r>
                  <a:rPr lang="ja-JP" altLang="en-US" sz="2000" dirty="0"/>
                  <a:t>の質量、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2000" dirty="0"/>
                  <a:t>:</a:t>
                </a:r>
                <a:r>
                  <a:rPr lang="ja-JP" altLang="en-US" sz="2000" dirty="0"/>
                  <a:t>望む歩行速度、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ja-JP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m:rPr>
                        <m:nor/>
                      </m:rPr>
                      <a:rPr lang="ja-JP" altLang="en-US" sz="2000" dirty="0"/>
                      <m:t>進行方向</m:t>
                    </m:r>
                  </m:oMath>
                </a14:m>
                <a:endParaRPr lang="en-US" altLang="ja-JP" sz="2000" b="1" dirty="0"/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:</a:t>
                </a:r>
                <a:r>
                  <a:rPr lang="ja-JP" altLang="en-US" sz="2000" dirty="0"/>
                  <a:t>実際の速度</a:t>
                </a:r>
                <a:r>
                  <a:rPr kumimoji="1" lang="ja-JP" altLang="en-US" sz="2000" b="1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:</a:t>
                </a:r>
                <a:r>
                  <a:rPr lang="ja-JP" altLang="en-US" sz="2000" dirty="0"/>
                  <a:t>望む速さに戻るために必要な時間</a:t>
                </a:r>
                <a:endParaRPr kumimoji="1" lang="en-US" altLang="ja-JP" sz="2000" dirty="0"/>
              </a:p>
              <a:p>
                <a:pPr marL="34290" indent="0">
                  <a:buNone/>
                </a:pPr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90" y="4362079"/>
                <a:ext cx="6709893" cy="2587247"/>
              </a:xfrm>
              <a:prstGeom prst="rect">
                <a:avLst/>
              </a:prstGeom>
              <a:blipFill rotWithShape="0">
                <a:blip r:embed="rId8"/>
                <a:stretch>
                  <a:fillRect l="-1182" t="-25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ja-JP" dirty="0" smtClean="0"/>
              <a:t>force 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歩行者</a:t>
                </a:r>
                <a:r>
                  <a:rPr kumimoji="1" lang="en-US" altLang="ja-JP" sz="22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の時間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t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での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速度変化は、次の</a:t>
                </a:r>
                <a:r>
                  <a:rPr kumimoji="1" lang="en-US" altLang="ja-JP" sz="2200" dirty="0" smtClean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2200" dirty="0" err="1" smtClean="0">
                    <a:solidFill>
                      <a:schemeClr val="tx1"/>
                    </a:solidFill>
                  </a:rPr>
                  <a:t>つの</a:t>
                </a:r>
                <a:r>
                  <a:rPr kumimoji="1" lang="ja-JP" altLang="en-US" sz="2200" dirty="0" smtClean="0">
                    <a:solidFill>
                      <a:schemeClr val="tx1"/>
                    </a:solidFill>
                  </a:rPr>
                  <a:t>力によって与えられる</a:t>
                </a: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(≠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歩行者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i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の質量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望む歩行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速度、</a:t>
                </a:r>
                <a:endParaRPr lang="en-US" altLang="ja-JP" sz="1800" dirty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進行方向、</a:t>
                </a:r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実際の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速度</a:t>
                </a:r>
                <a:r>
                  <a:rPr kumimoji="1" lang="ja-JP" altLang="en-US" sz="1800" b="1" dirty="0" smtClean="0">
                    <a:solidFill>
                      <a:schemeClr val="tx1"/>
                    </a:solidFill>
                  </a:rPr>
                  <a:t>、</a:t>
                </a:r>
                <a:endParaRPr kumimoji="1" lang="en-US" altLang="ja-JP" sz="1800" b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1800" dirty="0">
                    <a:solidFill>
                      <a:schemeClr val="tx1"/>
                    </a:solidFill>
                  </a:rPr>
                  <a:t>望む速さに</a:t>
                </a:r>
                <a:r>
                  <a:rPr lang="ja-JP" altLang="en-US" sz="1800" dirty="0" smtClean="0">
                    <a:solidFill>
                      <a:schemeClr val="tx1"/>
                    </a:solidFill>
                  </a:rPr>
                  <a:t>戻るために必要な時間</a:t>
                </a:r>
                <a:endParaRPr kumimoji="1" lang="en-US" altLang="ja-JP" sz="18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kumimoji="1" lang="en-US" altLang="ja-JP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010384"/>
                <a:ext cx="7298213" cy="3028950"/>
              </a:xfrm>
              <a:blipFill rotWithShape="0">
                <a:blip r:embed="rId3"/>
                <a:stretch>
                  <a:fillRect l="-167" t="-3421" b="-454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681105" y="2678396"/>
            <a:ext cx="39600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0080" y="2678396"/>
            <a:ext cx="931625" cy="9405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7814" y="2678395"/>
            <a:ext cx="931625" cy="9405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93242" y="628489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625980" y="4939709"/>
            <a:ext cx="627017" cy="514310"/>
            <a:chOff x="455371" y="5567164"/>
            <a:chExt cx="627017" cy="514310"/>
          </a:xfrm>
        </p:grpSpPr>
        <p:sp>
          <p:nvSpPr>
            <p:cNvPr id="27" name="円/楕円 26"/>
            <p:cNvSpPr/>
            <p:nvPr/>
          </p:nvSpPr>
          <p:spPr>
            <a:xfrm>
              <a:off x="498354" y="5567164"/>
              <a:ext cx="519099" cy="514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71" y="5609794"/>
                  <a:ext cx="627017" cy="3916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 rot="19770694">
            <a:off x="7414490" y="4478471"/>
            <a:ext cx="1103113" cy="442018"/>
            <a:chOff x="7253510" y="6068594"/>
            <a:chExt cx="1103113" cy="442018"/>
          </a:xfrm>
        </p:grpSpPr>
        <p:sp>
          <p:nvSpPr>
            <p:cNvPr id="31" name="正方形/長方形 30"/>
            <p:cNvSpPr/>
            <p:nvPr/>
          </p:nvSpPr>
          <p:spPr>
            <a:xfrm rot="12629306">
              <a:off x="7253510" y="6068594"/>
              <a:ext cx="1103113" cy="442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829306">
              <a:off x="7620918" y="6128319"/>
              <a:ext cx="399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</a:t>
              </a:r>
              <a:endParaRPr kumimoji="1" lang="ja-JP" altLang="en-US" dirty="0"/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345477" y="3902299"/>
            <a:ext cx="8476553" cy="2745613"/>
          </a:xfrm>
          <a:prstGeom prst="wedgeRoundRectCallout">
            <a:avLst>
              <a:gd name="adj1" fmla="val -4375"/>
              <a:gd name="adj2" fmla="val -70843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31287" y="4012071"/>
                <a:ext cx="8384149" cy="247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200" dirty="0" smtClean="0"/>
                  <a:t>歩行者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から</m:t>
                    </m:r>
                    <m:r>
                      <a:rPr lang="ja-JP" altLang="en-US" sz="2200" i="1" smtClean="0">
                        <a:latin typeface="Cambria Math" panose="02040503050406030204" pitchFamily="18" charset="0"/>
                      </a:rPr>
                      <m:t>離れようとする</m:t>
                    </m:r>
                    <m:r>
                      <a:rPr lang="ja-JP" altLang="en-US" sz="2200" i="1">
                        <a:latin typeface="Cambria Math" panose="02040503050406030204" pitchFamily="18" charset="0"/>
                      </a:rPr>
                      <m:t>力</m:t>
                    </m:r>
                  </m:oMath>
                </a14:m>
                <a:endParaRPr lang="en-US" altLang="ja-JP" sz="2200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i="1">
                          <a:latin typeface="Cambria Math" panose="02040503050406030204" pitchFamily="18" charset="0"/>
                        </a:rPr>
                        <m:t>𝑘𝑔</m:t>
                      </m:r>
                      <m:d>
                        <m:dPr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kumimoji="1" lang="en-US" altLang="ja-JP" sz="22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altLang="ja-JP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22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altLang="ja-JP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ja-JP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kumimoji="1" lang="en-US" altLang="ja-JP" sz="2200" dirty="0" smtClean="0"/>
              </a:p>
              <a:p>
                <a:pPr marL="34290" indent="0">
                  <a:buNone/>
                </a:pPr>
                <a:endParaRPr lang="en-US" altLang="ja-JP" dirty="0"/>
              </a:p>
              <a:p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dirty="0">
                    <a:latin typeface="+mn-ea"/>
                  </a:rPr>
                  <a:t>:</a:t>
                </a:r>
                <a:r>
                  <a:rPr kumimoji="1" lang="ja-JP" altLang="en-US" dirty="0">
                    <a:latin typeface="+mn-ea"/>
                  </a:rPr>
                  <a:t>歩行者が触れ合って</a:t>
                </a:r>
                <a:r>
                  <a:rPr kumimoji="1" lang="ja-JP" altLang="en-US" dirty="0" smtClean="0">
                    <a:latin typeface="+mn-ea"/>
                  </a:rPr>
                  <a:t>いない場合</a:t>
                </a:r>
                <a:r>
                  <a:rPr kumimoji="1" lang="ja-JP" altLang="en-US" dirty="0">
                    <a:latin typeface="+mn-ea"/>
                  </a:rPr>
                  <a:t>、値を</a:t>
                </a:r>
                <a:r>
                  <a:rPr kumimoji="1" lang="en-US" altLang="ja-JP" dirty="0">
                    <a:latin typeface="+mn-ea"/>
                  </a:rPr>
                  <a:t>0</a:t>
                </a:r>
                <a:r>
                  <a:rPr kumimoji="1" lang="ja-JP" altLang="en-US" dirty="0">
                    <a:latin typeface="+mn-ea"/>
                  </a:rPr>
                  <a:t>とする関数 </a:t>
                </a:r>
                <a:endParaRPr kumimoji="1" lang="ja-JP" altLang="en-US" b="1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7" y="4012071"/>
                <a:ext cx="8384149" cy="2476960"/>
              </a:xfrm>
              <a:prstGeom prst="rect">
                <a:avLst/>
              </a:prstGeom>
              <a:blipFill rotWithShape="0">
                <a:blip r:embed="rId8"/>
                <a:stretch>
                  <a:fillRect l="-945" t="-2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1229778" y="5282283"/>
            <a:ext cx="2549550" cy="452222"/>
            <a:chOff x="1236372" y="5602310"/>
            <a:chExt cx="2549550" cy="45222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1236372" y="5602310"/>
              <a:ext cx="2549550" cy="1287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236372" y="5654422"/>
              <a:ext cx="18803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92D050"/>
                  </a:solidFill>
                </a:rPr>
                <a:t>心理的</a:t>
              </a:r>
              <a:r>
                <a:rPr kumimoji="1" lang="ja-JP" altLang="en-US" sz="2000" b="1" dirty="0" smtClean="0">
                  <a:solidFill>
                    <a:srgbClr val="92D050"/>
                  </a:solidFill>
                </a:rPr>
                <a:t>な</a:t>
              </a:r>
              <a:r>
                <a:rPr kumimoji="1" lang="ja-JP" altLang="en-US" sz="2000" b="1" dirty="0">
                  <a:solidFill>
                    <a:srgbClr val="92D050"/>
                  </a:solidFill>
                </a:rPr>
                <a:t>力</a:t>
              </a:r>
              <a:endParaRPr kumimoji="1" lang="ja-JP" altLang="en-US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904236" y="4300588"/>
            <a:ext cx="4722217" cy="1441015"/>
            <a:chOff x="3910830" y="4620615"/>
            <a:chExt cx="4722217" cy="1441015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3966930" y="5579322"/>
              <a:ext cx="4550673" cy="22989"/>
            </a:xfrm>
            <a:prstGeom prst="line">
              <a:avLst/>
            </a:prstGeom>
            <a:ln w="28575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3910830" y="5661520"/>
              <a:ext cx="1880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863D"/>
                  </a:solidFill>
                </a:rPr>
                <a:t>物理</a:t>
              </a:r>
              <a:r>
                <a:rPr kumimoji="1" lang="ja-JP" altLang="en-US" sz="2000" b="1" dirty="0" smtClean="0">
                  <a:solidFill>
                    <a:srgbClr val="00863D"/>
                  </a:solidFill>
                </a:rPr>
                <a:t>的な</a:t>
              </a:r>
              <a:r>
                <a:rPr kumimoji="1" lang="ja-JP" altLang="en-US" sz="2000" b="1" dirty="0">
                  <a:solidFill>
                    <a:srgbClr val="00863D"/>
                  </a:solidFill>
                </a:rPr>
                <a:t>力</a:t>
              </a:r>
              <a:endParaRPr kumimoji="1" lang="ja-JP" altLang="en-US" b="1" dirty="0">
                <a:solidFill>
                  <a:srgbClr val="00863D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937342" y="4620615"/>
              <a:ext cx="955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00863D"/>
                  </a:solidFill>
                </a:rPr>
                <a:t>反発力</a:t>
              </a:r>
              <a:endParaRPr kumimoji="1" lang="ja-JP" altLang="en-US" b="1" dirty="0">
                <a:solidFill>
                  <a:srgbClr val="00863D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677879" y="4635329"/>
              <a:ext cx="955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0863D"/>
                  </a:solidFill>
                </a:rPr>
                <a:t>摩擦力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2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2716</TotalTime>
  <Words>1632</Words>
  <Application>Microsoft Office PowerPoint</Application>
  <PresentationFormat>画面に合わせる (4:3)</PresentationFormat>
  <Paragraphs>390</Paragraphs>
  <Slides>21</Slides>
  <Notes>16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ＭＳ Ｐゴシック</vt:lpstr>
      <vt:lpstr>ＭＳ ゴシック</vt:lpstr>
      <vt:lpstr>Arial</vt:lpstr>
      <vt:lpstr>Calibri</vt:lpstr>
      <vt:lpstr>Cambria Math</vt:lpstr>
      <vt:lpstr>Corbel</vt:lpstr>
      <vt:lpstr>Wingdings</vt:lpstr>
      <vt:lpstr>基礎</vt:lpstr>
      <vt:lpstr>Simulating dynamical features of escape panic</vt:lpstr>
      <vt:lpstr>背景</vt:lpstr>
      <vt:lpstr>方針</vt:lpstr>
      <vt:lpstr>force model</vt:lpstr>
      <vt:lpstr>force model</vt:lpstr>
      <vt:lpstr>force model</vt:lpstr>
      <vt:lpstr>force model</vt:lpstr>
      <vt:lpstr>force model</vt:lpstr>
      <vt:lpstr>force model</vt:lpstr>
      <vt:lpstr>force model</vt:lpstr>
      <vt:lpstr>force model</vt:lpstr>
      <vt:lpstr>force model</vt:lpstr>
      <vt:lpstr>force model</vt:lpstr>
      <vt:lpstr>force model</vt:lpstr>
      <vt:lpstr>パラメータ設定</vt:lpstr>
      <vt:lpstr>実験：ボトルネックの通過</vt:lpstr>
      <vt:lpstr>結論</vt:lpstr>
      <vt:lpstr>実験(準備):煙の充満した部屋からの脱出</vt:lpstr>
      <vt:lpstr>実験:煙の充満した部屋からの脱出</vt:lpstr>
      <vt:lpstr>パニック状態で逃げる際の特徴</vt:lpstr>
      <vt:lpstr>force model</vt:lpstr>
    </vt:vector>
  </TitlesOfParts>
  <Company>法政大学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dynamical features of escape panic</dc:title>
  <dc:creator>伊織瞳</dc:creator>
  <cp:lastModifiedBy>伊織瞳</cp:lastModifiedBy>
  <cp:revision>127</cp:revision>
  <dcterms:created xsi:type="dcterms:W3CDTF">2016-04-19T17:54:05Z</dcterms:created>
  <dcterms:modified xsi:type="dcterms:W3CDTF">2016-05-20T06:48:56Z</dcterms:modified>
</cp:coreProperties>
</file>