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8" r:id="rId12"/>
    <p:sldId id="26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-3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E861E-EED0-44E6-8F07-54A349A4990E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CCD1-4815-4040-8850-6D370746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38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グループ化については今回触れない。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エージェントベースは個人に対して進行、回避等の計算を行うため非常にコストが高い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ゲームのようにアニメーションを作ったとき人</a:t>
            </a:r>
            <a:r>
              <a:rPr kumimoji="1" lang="ja-JP" altLang="en-US" smtClean="0"/>
              <a:t>が多い注目したい点とどうでもいい点とかある。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目的がない！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00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例）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カメラの見える範囲で、重要な範囲→</a:t>
            </a:r>
            <a:r>
              <a:rPr kumimoji="1" lang="en-US" altLang="ja-JP" dirty="0" smtClean="0"/>
              <a:t>ROI0</a:t>
            </a:r>
          </a:p>
          <a:p>
            <a:r>
              <a:rPr kumimoji="1" lang="ja-JP" altLang="en-US" dirty="0" smtClean="0"/>
              <a:t>見える範囲で</a:t>
            </a:r>
            <a:r>
              <a:rPr kumimoji="1" lang="en-US" altLang="ja-JP" dirty="0" smtClean="0"/>
              <a:t>ROI0</a:t>
            </a:r>
            <a:r>
              <a:rPr kumimoji="1" lang="ja-JP" altLang="en-US" dirty="0" smtClean="0"/>
              <a:t>以外→</a:t>
            </a:r>
            <a:r>
              <a:rPr kumimoji="1" lang="en-US" altLang="ja-JP" dirty="0" smtClean="0"/>
              <a:t>ROI1</a:t>
            </a:r>
          </a:p>
          <a:p>
            <a:r>
              <a:rPr kumimoji="1" lang="ja-JP" altLang="en-US" dirty="0" smtClean="0"/>
              <a:t>みえないところ→</a:t>
            </a:r>
            <a:r>
              <a:rPr kumimoji="1" lang="en-US" altLang="ja-JP" dirty="0" smtClean="0"/>
              <a:t>ROI2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Potential</a:t>
            </a:r>
            <a:r>
              <a:rPr kumimoji="1" lang="en-US" altLang="ja-JP" baseline="0" dirty="0" smtClean="0"/>
              <a:t> field</a:t>
            </a:r>
            <a:r>
              <a:rPr kumimoji="1" lang="ja-JP" altLang="en-US" baseline="0" dirty="0" smtClean="0"/>
              <a:t>は、スペースが小さく、人が多すぎる場合など、特定の状況で回避に失敗することがある。なので、そのような場合</a:t>
            </a:r>
            <a:r>
              <a:rPr kumimoji="1" lang="en-US" altLang="ja-JP" baseline="0" dirty="0" smtClean="0"/>
              <a:t>short-term</a:t>
            </a:r>
            <a:r>
              <a:rPr kumimoji="1" lang="ja-JP" altLang="en-US" baseline="0" dirty="0" smtClean="0"/>
              <a:t>を使う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Navigation flow </a:t>
            </a:r>
            <a:r>
              <a:rPr kumimoji="1" lang="ja-JP" altLang="en-US" dirty="0" smtClean="0"/>
              <a:t>→いくつかの通路から構成される。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緑の２つの頂点をつないで、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通路から成る</a:t>
            </a:r>
            <a:r>
              <a:rPr kumimoji="1" lang="en-US" altLang="ja-JP" dirty="0" err="1" smtClean="0"/>
              <a:t>nabigation</a:t>
            </a:r>
            <a:r>
              <a:rPr kumimoji="1" lang="en-US" altLang="ja-JP" baseline="0" dirty="0" smtClean="0"/>
              <a:t> flow</a:t>
            </a:r>
            <a:r>
              <a:rPr kumimoji="1" lang="ja-JP" altLang="en-US" baseline="0" dirty="0" smtClean="0"/>
              <a:t>を作成したもの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端までいったら別の通路を選択する</a:t>
            </a:r>
            <a:endParaRPr kumimoji="1" lang="en-US" altLang="ja-JP" baseline="0" dirty="0" smtClean="0"/>
          </a:p>
          <a:p>
            <a:r>
              <a:rPr kumimoji="1" lang="ja-JP" altLang="en-US" dirty="0" smtClean="0"/>
              <a:t>このように作られた</a:t>
            </a:r>
            <a:r>
              <a:rPr kumimoji="1" lang="en-US" altLang="ja-JP" dirty="0" smtClean="0"/>
              <a:t>navigation flow </a:t>
            </a:r>
            <a:r>
              <a:rPr kumimoji="1" lang="ja-JP" altLang="en-US" dirty="0" smtClean="0"/>
              <a:t>から進む方向を選ぶ。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5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同じ方向へ向かっている群衆ごとに</a:t>
            </a:r>
            <a:r>
              <a:rPr kumimoji="1" lang="en-US" altLang="ja-JP" dirty="0" smtClean="0"/>
              <a:t>potential field</a:t>
            </a:r>
            <a:r>
              <a:rPr kumimoji="1" lang="ja-JP" altLang="en-US" dirty="0" smtClean="0"/>
              <a:t>の計算を行う。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青がから緑にかけてポテンシャルが高くなっている。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96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Fp</a:t>
            </a:r>
            <a:r>
              <a:rPr kumimoji="1" lang="en-US" altLang="ja-JP" dirty="0" smtClean="0"/>
              <a:t>[0]</a:t>
            </a:r>
            <a:r>
              <a:rPr kumimoji="1" lang="ja-JP" altLang="en-US" dirty="0" err="1" smtClean="0"/>
              <a:t>は緊</a:t>
            </a:r>
            <a:r>
              <a:rPr kumimoji="1" lang="ja-JP" altLang="en-US" dirty="0" smtClean="0"/>
              <a:t>急回避の領域なので、</a:t>
            </a:r>
            <a:r>
              <a:rPr kumimoji="1" lang="en-US" altLang="ja-JP" dirty="0" err="1" smtClean="0"/>
              <a:t>fp</a:t>
            </a:r>
            <a:r>
              <a:rPr kumimoji="1" lang="en-US" altLang="ja-JP" dirty="0" smtClean="0"/>
              <a:t>[1]</a:t>
            </a:r>
            <a:r>
              <a:rPr kumimoji="1" lang="ja-JP" altLang="en-US" dirty="0" smtClean="0"/>
              <a:t>から探索する。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86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多くのセルを除外したが、精錬すればよりいい結果が得られる。（グリッドをより細かくする？）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60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0.5m</a:t>
            </a:r>
            <a:r>
              <a:rPr kumimoji="1" lang="ja-JP" altLang="en-US" dirty="0" smtClean="0"/>
              <a:t>以上→メンバーが遅れてる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-0.5m</a:t>
            </a:r>
            <a:r>
              <a:rPr kumimoji="1" lang="ja-JP" altLang="en-US" dirty="0" smtClean="0"/>
              <a:t>以下→メンバーが先行してる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CCD1-4815-4040-8850-6D370746862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76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F8E254-FF74-43A9-9B4F-6B167CAA7F42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CBE-A78A-4876-9D39-B205E3A33EF5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1B3-88F6-441A-9C19-C022181CEA09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129-A7AD-47BA-BA99-7CCCFF4700D6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E126-4C9A-4AEE-BB04-0A2B9F096D17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45C2-2790-4461-8E05-EA97A9275CFD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329-C7EB-491D-A666-2B677F68A845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19C-7E84-469D-9631-C82AC171CE0A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6034-9E51-41D5-A01A-702359DDD00F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40F-FF0A-45AC-9AE0-2CB09B2FF54E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0B3-09A8-4E41-916F-B6D6F1BFF3B4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3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7" y="6223832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1E76F73-A9F2-497E-B1CF-58CAE2DA3557}" type="datetime1">
              <a:rPr lang="en-US" altLang="ja-JP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50" y="6223832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3" y="622383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Real-time crowd motion planning :Scalable avoidance and group behavior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224635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b="1" dirty="0"/>
              <a:t>Barbara </a:t>
            </a:r>
            <a:r>
              <a:rPr lang="en-US" altLang="ja-JP" sz="2400" b="1" dirty="0" err="1"/>
              <a:t>Yersin</a:t>
            </a:r>
            <a:r>
              <a:rPr lang="en-US" altLang="ja-JP" sz="2400" b="1" dirty="0"/>
              <a:t>, Jonathan </a:t>
            </a:r>
            <a:r>
              <a:rPr lang="en-US" altLang="ja-JP" sz="2400" b="1" dirty="0" err="1"/>
              <a:t>Maïm</a:t>
            </a:r>
            <a:r>
              <a:rPr lang="en-US" altLang="ja-JP" sz="2400" b="1" dirty="0"/>
              <a:t>, </a:t>
            </a:r>
            <a:r>
              <a:rPr lang="en-US" altLang="ja-JP" sz="2400" b="1" dirty="0" err="1"/>
              <a:t>Fiorenzo</a:t>
            </a:r>
            <a:r>
              <a:rPr lang="en-US" altLang="ja-JP" sz="2400" b="1" dirty="0"/>
              <a:t> </a:t>
            </a:r>
            <a:r>
              <a:rPr lang="en-US" altLang="ja-JP" sz="2400" b="1" dirty="0" err="1"/>
              <a:t>Morini</a:t>
            </a:r>
            <a:r>
              <a:rPr lang="en-US" altLang="ja-JP" sz="2400" b="1" dirty="0"/>
              <a:t>, Daniel </a:t>
            </a:r>
            <a:r>
              <a:rPr lang="en-US" altLang="ja-JP" sz="2400" b="1" dirty="0" err="1"/>
              <a:t>Thalmann</a:t>
            </a:r>
            <a:r>
              <a:rPr lang="en-US" altLang="ja-JP" sz="2400" b="1" dirty="0"/>
              <a:t>,</a:t>
            </a:r>
          </a:p>
          <a:p>
            <a:r>
              <a:rPr lang="en-US" altLang="ja-JP" sz="2400" b="1" dirty="0"/>
              <a:t>The Visual Computer, Vol.24, pp.859-870, 2008</a:t>
            </a:r>
          </a:p>
          <a:p>
            <a:endParaRPr lang="en-US" altLang="ja-JP" sz="2400" b="1" dirty="0"/>
          </a:p>
          <a:p>
            <a:r>
              <a:rPr lang="ja-JP" altLang="en-US" b="1" dirty="0" smtClean="0"/>
              <a:t>情報科学部デジタルメディア学科</a:t>
            </a:r>
            <a:endParaRPr lang="en-US" altLang="ja-JP" b="1" dirty="0" smtClean="0"/>
          </a:p>
          <a:p>
            <a:r>
              <a:rPr kumimoji="1" lang="ja-JP" altLang="en-US" b="1" dirty="0"/>
              <a:t>伊</a:t>
            </a:r>
            <a:r>
              <a:rPr kumimoji="1" lang="ja-JP" altLang="en-US" b="1" dirty="0" smtClean="0"/>
              <a:t>織</a:t>
            </a:r>
            <a:r>
              <a:rPr kumimoji="1" lang="ja-JP" altLang="en-US" b="1" dirty="0"/>
              <a:t>瞳</a:t>
            </a:r>
            <a:endParaRPr lang="ja-JP" alt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3889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実験環境：多人数での実行時間検証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43003" y="2057400"/>
                <a:ext cx="9872871" cy="44389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歩行者には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2</a:t>
                </a:r>
                <a:r>
                  <a:rPr lang="ja-JP" altLang="en-US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人型のテンプレートに、いくつかのテクスチャを使用。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アニメーションは使用しない。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ja-JP" altLang="en-US" smtClean="0">
                    <a:solidFill>
                      <a:srgbClr val="FF0000"/>
                    </a:solidFill>
                  </a:rPr>
                  <a:t>前の実験よりも大きな場面を想定。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カメラポジションは固定。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ROI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分け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ja-JP" altLang="en-US" dirty="0" smtClean="0">
                    <a:solidFill>
                      <a:srgbClr val="FF0000"/>
                    </a:solidFill>
                  </a:rPr>
                  <a:t>半径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15m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の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dirty="0" err="1" smtClean="0">
                    <a:solidFill>
                      <a:srgbClr val="FF0000"/>
                    </a:solidFill>
                  </a:rPr>
                  <a:t>つの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ROI0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領域を設定。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ja-JP" altLang="en-US" dirty="0" smtClean="0">
                    <a:solidFill>
                      <a:srgbClr val="FF0000"/>
                    </a:solidFill>
                  </a:rPr>
                  <a:t>それ以外は全て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ROI1</a:t>
                </a: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セルの大きさ：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歩行者数：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2400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人から徐々に増やす。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3" y="2057400"/>
                <a:ext cx="9872871" cy="4438934"/>
              </a:xfrm>
              <a:blipFill rotWithShape="0">
                <a:blip r:embed="rId2"/>
                <a:stretch>
                  <a:fillRect t="-3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：多人数</a:t>
            </a:r>
            <a:r>
              <a:rPr lang="ja-JP" altLang="en-US" dirty="0"/>
              <a:t>での実行時間検証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10000</a:t>
            </a:r>
            <a:r>
              <a:rPr lang="ja-JP" altLang="en-US" dirty="0">
                <a:solidFill>
                  <a:schemeClr val="tx1"/>
                </a:solidFill>
              </a:rPr>
              <a:t>人の歩行者の進路設計</a:t>
            </a:r>
            <a:r>
              <a:rPr lang="ja-JP" altLang="en-US" dirty="0" smtClean="0">
                <a:solidFill>
                  <a:schemeClr val="tx1"/>
                </a:solidFill>
              </a:rPr>
              <a:t>を</a:t>
            </a:r>
            <a:r>
              <a:rPr lang="en-US" altLang="ja-JP" dirty="0" smtClean="0">
                <a:solidFill>
                  <a:schemeClr val="tx1"/>
                </a:solidFill>
              </a:rPr>
              <a:t>10-15fps</a:t>
            </a:r>
            <a:r>
              <a:rPr lang="ja-JP" altLang="en-US" dirty="0" err="1" smtClean="0">
                <a:solidFill>
                  <a:schemeClr val="tx1"/>
                </a:solidFill>
              </a:rPr>
              <a:t>にて</a:t>
            </a:r>
            <a:r>
              <a:rPr lang="ja-JP" altLang="en-US" dirty="0" smtClean="0">
                <a:solidFill>
                  <a:schemeClr val="tx1"/>
                </a:solidFill>
              </a:rPr>
              <a:t>動作させることができた。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chemeClr val="tx1"/>
                </a:solidFill>
              </a:rPr>
              <a:t>多人数であってもリアルタイムで動かすことが可能。</a:t>
            </a:r>
            <a:endParaRPr lang="ja-JP" altLang="en-US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3" y="3316084"/>
            <a:ext cx="4525630" cy="327287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6235337" y="3359629"/>
            <a:ext cx="0" cy="2779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367348" y="4933407"/>
            <a:ext cx="3766458" cy="21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28360" y="6096000"/>
            <a:ext cx="64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10000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1990" y="4779518"/>
            <a:ext cx="64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2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ROI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を導入することにより、よりよいパフォーマンスでより多くの群衆に対するシミュレーションが可能になった。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このモデルの限界について：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tx1"/>
                </a:solidFill>
              </a:rPr>
              <a:t>非常に狭い場所に群衆が集中する場合や、ボトルネックがある場所での計算量の増加。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chemeClr val="tx1"/>
                </a:solidFill>
              </a:rPr>
              <a:t>ROI</a:t>
            </a:r>
            <a:r>
              <a:rPr lang="ja-JP" altLang="en-US" sz="2000" dirty="0" smtClean="0">
                <a:solidFill>
                  <a:schemeClr val="tx1"/>
                </a:solidFill>
              </a:rPr>
              <a:t>を操作することより解消を図る。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集団ごとにゴールを設定したが、個人ごとに設定するとリアルタイムで扱えない。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多くの群衆を扱う</a:t>
            </a:r>
            <a:r>
              <a:rPr lang="ja-JP" altLang="en-US" sz="2000" dirty="0" smtClean="0">
                <a:solidFill>
                  <a:schemeClr val="tx1"/>
                </a:solidFill>
              </a:rPr>
              <a:t>ことに着目したため。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Potential field </a:t>
            </a:r>
            <a:r>
              <a:rPr kumimoji="1" lang="ja-JP" altLang="en-US" dirty="0" smtClean="0"/>
              <a:t>の計算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サブゴールとなる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c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を含む頂点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のポテンシャル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は以下のようになる。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45719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𝑑𝑒𝑛𝑠𝑖𝑡𝑦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𝑟𝑎𝑑𝑖𝑢𝑠</m:t>
                          </m:r>
                        </m:e>
                      </m:nary>
                    </m:oMath>
                  </m:oMathPara>
                </a14:m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は通路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の頂点を表し、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から始まり最終的なゴールで終わる。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密度は平方メートル当たりの歩行者の数で与えられる。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C: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重み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2-5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人の歩行者で形成されるグループを作成する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chemeClr val="tx1"/>
                </a:solidFill>
              </a:rPr>
              <a:t>先頭の人をリーダーとし、他の人はリーダーと初期頂点に同じ速度で進入する。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dirty="0" smtClean="0">
                <a:solidFill>
                  <a:schemeClr val="tx1"/>
                </a:solidFill>
              </a:rPr>
              <a:t>グループごとにユニークな</a:t>
            </a:r>
            <a:r>
              <a:rPr kumimoji="1" lang="en-US" altLang="ja-JP" dirty="0" smtClean="0">
                <a:solidFill>
                  <a:schemeClr val="tx1"/>
                </a:solidFill>
              </a:rPr>
              <a:t>ID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を振り分ける。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メンバーとリーダーの距離が閾値以上（</a:t>
            </a:r>
            <a:r>
              <a:rPr lang="en-US" altLang="ja-JP" dirty="0" smtClean="0">
                <a:solidFill>
                  <a:schemeClr val="tx1"/>
                </a:solidFill>
              </a:rPr>
              <a:t>0.5m</a:t>
            </a:r>
            <a:r>
              <a:rPr lang="ja-JP" altLang="en-US" dirty="0" smtClean="0">
                <a:solidFill>
                  <a:schemeClr val="tx1"/>
                </a:solidFill>
              </a:rPr>
              <a:t>とする）になった場合、メンバーは加速し、リーダーは減速する。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逆に負の閾値（</a:t>
            </a:r>
            <a:r>
              <a:rPr lang="en-US" altLang="ja-JP" dirty="0" smtClean="0">
                <a:solidFill>
                  <a:schemeClr val="tx1"/>
                </a:solidFill>
              </a:rPr>
              <a:t>-0.5m</a:t>
            </a:r>
            <a:r>
              <a:rPr lang="ja-JP" altLang="en-US" dirty="0" smtClean="0">
                <a:solidFill>
                  <a:schemeClr val="tx1"/>
                </a:solidFill>
              </a:rPr>
              <a:t>）以下となった場合、メンバーは減速し、リーダーは加速する。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ぶつかりそうになってメンバーが離れ離れになった場合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chemeClr val="tx1"/>
                </a:solidFill>
              </a:rPr>
              <a:t>ROI0:</a:t>
            </a:r>
            <a:r>
              <a:rPr lang="ja-JP" altLang="en-US" dirty="0" smtClean="0">
                <a:solidFill>
                  <a:schemeClr val="tx1"/>
                </a:solidFill>
              </a:rPr>
              <a:t>リーダーの後ろに経路を設定する。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chemeClr val="tx1"/>
                </a:solidFill>
              </a:rPr>
              <a:t>ROI1:</a:t>
            </a:r>
            <a:r>
              <a:rPr lang="ja-JP" altLang="en-US" dirty="0">
                <a:solidFill>
                  <a:schemeClr val="tx1"/>
                </a:solidFill>
              </a:rPr>
              <a:t>次のゲートまでに合流する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3</a:t>
            </a:r>
            <a:r>
              <a:rPr lang="ja-JP" altLang="en-US" dirty="0" smtClean="0">
                <a:solidFill>
                  <a:schemeClr val="tx1"/>
                </a:solidFill>
              </a:rPr>
              <a:t>次元におけるリアルタイムでの群衆の行動設計は、進路設計、障害物回避、グループ化の</a:t>
            </a:r>
            <a:r>
              <a:rPr lang="en-US" altLang="ja-JP" dirty="0" smtClean="0">
                <a:solidFill>
                  <a:schemeClr val="tx1"/>
                </a:solidFill>
              </a:rPr>
              <a:t>3</a:t>
            </a:r>
            <a:r>
              <a:rPr lang="ja-JP" altLang="en-US" dirty="0" err="1" smtClean="0">
                <a:solidFill>
                  <a:schemeClr val="tx1"/>
                </a:solidFill>
              </a:rPr>
              <a:t>つに</a:t>
            </a:r>
            <a:r>
              <a:rPr lang="ja-JP" altLang="en-US" dirty="0" smtClean="0">
                <a:solidFill>
                  <a:schemeClr val="tx1"/>
                </a:solidFill>
              </a:rPr>
              <a:t>分けられる。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dirty="0" smtClean="0">
                <a:solidFill>
                  <a:schemeClr val="tx1"/>
                </a:solidFill>
              </a:rPr>
              <a:t>進路設計に関しては速い設計法が見つかっているが、他の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つは</a:t>
            </a:r>
            <a:r>
              <a:rPr kumimoji="1" lang="ja-JP" altLang="en-US" dirty="0" smtClean="0">
                <a:solidFill>
                  <a:schemeClr val="tx1"/>
                </a:solidFill>
              </a:rPr>
              <a:t>コストの高いものが多い。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chemeClr val="tx1"/>
                </a:solidFill>
              </a:rPr>
              <a:t>例）エージェントベース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Regions of interest(ROI)</a:t>
            </a:r>
            <a:r>
              <a:rPr lang="ja-JP" altLang="en-US" dirty="0" smtClean="0">
                <a:solidFill>
                  <a:schemeClr val="tx1"/>
                </a:solidFill>
              </a:rPr>
              <a:t>を取り入れることにより、高速化を目指す。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Regions of interest (ROI)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環境を興味のレベルごとに分け、それぞれに異なる行動設計を行う。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dirty="0" smtClean="0">
                <a:solidFill>
                  <a:schemeClr val="tx1"/>
                </a:solidFill>
              </a:rPr>
              <a:t>ROI0:</a:t>
            </a:r>
            <a:r>
              <a:rPr kumimoji="1" lang="ja-JP" altLang="en-US" dirty="0" smtClean="0">
                <a:solidFill>
                  <a:schemeClr val="tx1"/>
                </a:solidFill>
              </a:rPr>
              <a:t>高い興味のある場所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進路設計：</a:t>
            </a:r>
            <a:r>
              <a:rPr lang="en-US" altLang="ja-JP" dirty="0" smtClean="0">
                <a:solidFill>
                  <a:schemeClr val="tx1"/>
                </a:solidFill>
              </a:rPr>
              <a:t>potential field-based algorithm</a:t>
            </a: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障害物回避：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potential field-based </a:t>
            </a:r>
            <a:r>
              <a:rPr lang="en-US" altLang="ja-JP" dirty="0" smtClean="0">
                <a:solidFill>
                  <a:schemeClr val="tx1"/>
                </a:solidFill>
              </a:rPr>
              <a:t>algorithm </a:t>
            </a:r>
            <a:r>
              <a:rPr kumimoji="1" lang="en-US" altLang="ja-JP" dirty="0" smtClean="0">
                <a:solidFill>
                  <a:schemeClr val="tx1"/>
                </a:solidFill>
              </a:rPr>
              <a:t>+ </a:t>
            </a:r>
            <a:r>
              <a:rPr kumimoji="1" lang="en-US" altLang="ja-JP" dirty="0" smtClean="0">
                <a:solidFill>
                  <a:srgbClr val="0070C0"/>
                </a:solidFill>
              </a:rPr>
              <a:t>short term avoidance algorithm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chemeClr val="tx1"/>
                </a:solidFill>
              </a:rPr>
              <a:t>ROI1:</a:t>
            </a:r>
            <a:r>
              <a:rPr lang="ja-JP" altLang="en-US" dirty="0" smtClean="0">
                <a:solidFill>
                  <a:schemeClr val="tx1"/>
                </a:solidFill>
              </a:rPr>
              <a:t>低い興味のある場所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進路設計：</a:t>
            </a:r>
            <a:r>
              <a:rPr lang="en-US" altLang="ja-JP" dirty="0" smtClean="0">
                <a:solidFill>
                  <a:schemeClr val="accent2"/>
                </a:solidFill>
              </a:rPr>
              <a:t>navigation graph</a:t>
            </a: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障害物回避：</a:t>
            </a:r>
            <a:r>
              <a:rPr lang="en-US" altLang="ja-JP" dirty="0">
                <a:solidFill>
                  <a:srgbClr val="0070C0"/>
                </a:solidFill>
              </a:rPr>
              <a:t>short term avoidance </a:t>
            </a:r>
            <a:r>
              <a:rPr lang="en-US" altLang="ja-JP" dirty="0" smtClean="0">
                <a:solidFill>
                  <a:srgbClr val="0070C0"/>
                </a:solidFill>
              </a:rPr>
              <a:t>algorithm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dirty="0" smtClean="0">
                <a:solidFill>
                  <a:schemeClr val="tx1"/>
                </a:solidFill>
              </a:rPr>
              <a:t>ROI2:</a:t>
            </a:r>
            <a:r>
              <a:rPr kumimoji="1" lang="ja-JP" altLang="en-US" dirty="0" smtClean="0">
                <a:solidFill>
                  <a:schemeClr val="tx1"/>
                </a:solidFill>
              </a:rPr>
              <a:t>それ以外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進路設計：</a:t>
            </a:r>
            <a:r>
              <a:rPr lang="en-US" altLang="ja-JP" dirty="0" smtClean="0">
                <a:solidFill>
                  <a:schemeClr val="accent2"/>
                </a:solidFill>
              </a:rPr>
              <a:t>navigation graph</a:t>
            </a: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障害物回避：なし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Navigation graph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歩行可能な範囲を円形で表し、それを</a:t>
            </a:r>
            <a:r>
              <a:rPr lang="en-US" altLang="ja-JP" sz="2000" dirty="0" smtClean="0">
                <a:solidFill>
                  <a:schemeClr val="tx1"/>
                </a:solidFill>
              </a:rPr>
              <a:t>”</a:t>
            </a:r>
            <a:r>
              <a:rPr lang="ja-JP" altLang="en-US" sz="2000" dirty="0" smtClean="0">
                <a:solidFill>
                  <a:schemeClr val="tx1"/>
                </a:solidFill>
              </a:rPr>
              <a:t>頂点</a:t>
            </a:r>
            <a:r>
              <a:rPr lang="en-US" altLang="ja-JP" sz="2000" dirty="0" smtClean="0">
                <a:solidFill>
                  <a:schemeClr val="tx1"/>
                </a:solidFill>
              </a:rPr>
              <a:t>”</a:t>
            </a:r>
            <a:r>
              <a:rPr lang="ja-JP" altLang="en-US" sz="2000" dirty="0" smtClean="0">
                <a:solidFill>
                  <a:schemeClr val="tx1"/>
                </a:solidFill>
              </a:rPr>
              <a:t>とする。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tx1"/>
                </a:solidFill>
              </a:rPr>
              <a:t>各頂点を</a:t>
            </a:r>
            <a:r>
              <a:rPr lang="en-US" altLang="ja-JP" sz="1800" dirty="0" smtClean="0">
                <a:solidFill>
                  <a:schemeClr val="tx1"/>
                </a:solidFill>
              </a:rPr>
              <a:t>3</a:t>
            </a:r>
            <a:r>
              <a:rPr lang="ja-JP" altLang="en-US" sz="1800" dirty="0" err="1" smtClean="0">
                <a:solidFill>
                  <a:schemeClr val="tx1"/>
                </a:solidFill>
              </a:rPr>
              <a:t>つの</a:t>
            </a:r>
            <a:r>
              <a:rPr lang="en-US" altLang="ja-JP" sz="1800" dirty="0" smtClean="0">
                <a:solidFill>
                  <a:schemeClr val="tx1"/>
                </a:solidFill>
              </a:rPr>
              <a:t>ROI</a:t>
            </a:r>
            <a:r>
              <a:rPr lang="ja-JP" altLang="en-US" sz="1800" dirty="0" smtClean="0">
                <a:solidFill>
                  <a:schemeClr val="tx1"/>
                </a:solidFill>
              </a:rPr>
              <a:t>に分類する。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</a:rPr>
              <a:t>歩</a:t>
            </a:r>
            <a:r>
              <a:rPr kumimoji="1" lang="ja-JP" altLang="en-US" sz="2000" dirty="0">
                <a:solidFill>
                  <a:schemeClr val="tx1"/>
                </a:solidFill>
              </a:rPr>
              <a:t>行者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が他の頂点へ移ることのできるスペースを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”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ゲート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”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とする。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離れた</a:t>
            </a:r>
            <a:r>
              <a:rPr lang="en-US" altLang="ja-JP" sz="2000" dirty="0" smtClean="0">
                <a:solidFill>
                  <a:schemeClr val="tx1"/>
                </a:solidFill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</a:rPr>
              <a:t>点の頂点をつなげることにより、</a:t>
            </a:r>
            <a:r>
              <a:rPr lang="en-US" altLang="ja-JP" sz="2000" dirty="0" smtClean="0">
                <a:solidFill>
                  <a:schemeClr val="tx1"/>
                </a:solidFill>
              </a:rPr>
              <a:t>navigation flow</a:t>
            </a:r>
            <a:r>
              <a:rPr lang="ja-JP" altLang="en-US" sz="2000" dirty="0" smtClean="0">
                <a:solidFill>
                  <a:schemeClr val="tx1"/>
                </a:solidFill>
              </a:rPr>
              <a:t>を作成する。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盤面はグリッド化されており、各セルは周辺のセルへのリンクと、固有のパラメータを保持する。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1800" dirty="0" smtClean="0">
                <a:solidFill>
                  <a:schemeClr val="tx1"/>
                </a:solidFill>
              </a:rPr>
              <a:t>頂点内に存在するセルのみ有効とする。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483892" y="4612943"/>
            <a:ext cx="7065432" cy="1988955"/>
            <a:chOff x="1801504" y="4456235"/>
            <a:chExt cx="7283795" cy="213203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9803" y="4456235"/>
              <a:ext cx="6055496" cy="2132037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 flipH="1" flipV="1">
              <a:off x="2483893" y="5227093"/>
              <a:ext cx="723331" cy="955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1801504" y="5042427"/>
              <a:ext cx="682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頂点</a:t>
              </a:r>
              <a:endParaRPr kumimoji="1" lang="ja-JP" altLang="en-US" dirty="0"/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2729552" y="5952699"/>
              <a:ext cx="805218" cy="14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869743" y="5952699"/>
              <a:ext cx="92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ゲート</a:t>
              </a: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Potential field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Treuille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らに</a:t>
            </a:r>
            <a:r>
              <a:rPr kumimoji="1" lang="ja-JP" altLang="en-US" dirty="0" smtClean="0">
                <a:solidFill>
                  <a:schemeClr val="tx1"/>
                </a:solidFill>
              </a:rPr>
              <a:t>よる</a:t>
            </a:r>
            <a:r>
              <a:rPr kumimoji="1" lang="en-US" altLang="ja-JP" dirty="0" smtClean="0">
                <a:solidFill>
                  <a:schemeClr val="tx1"/>
                </a:solidFill>
              </a:rPr>
              <a:t>potential field[1]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の改良を行う。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chemeClr val="tx1"/>
                </a:solidFill>
              </a:rPr>
              <a:t>ゴール地点の</a:t>
            </a:r>
            <a:r>
              <a:rPr lang="en-US" altLang="ja-JP" dirty="0" smtClean="0">
                <a:solidFill>
                  <a:schemeClr val="tx1"/>
                </a:solidFill>
              </a:rPr>
              <a:t>potential</a:t>
            </a:r>
            <a:r>
              <a:rPr lang="ja-JP" altLang="en-US" dirty="0" smtClean="0">
                <a:solidFill>
                  <a:schemeClr val="tx1"/>
                </a:solidFill>
              </a:rPr>
              <a:t>を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lang="ja-JP" altLang="en-US" dirty="0" smtClean="0">
                <a:solidFill>
                  <a:schemeClr val="tx1"/>
                </a:solidFill>
              </a:rPr>
              <a:t>とし、グリッドごとに値が上昇する。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ROI0</a:t>
            </a:r>
            <a:r>
              <a:rPr lang="ja-JP" altLang="en-US" dirty="0" smtClean="0">
                <a:solidFill>
                  <a:schemeClr val="tx1"/>
                </a:solidFill>
              </a:rPr>
              <a:t>である頂点内のセルのみ</a:t>
            </a:r>
            <a:r>
              <a:rPr lang="en-US" altLang="ja-JP" dirty="0" smtClean="0">
                <a:solidFill>
                  <a:schemeClr val="tx1"/>
                </a:solidFill>
              </a:rPr>
              <a:t>potential</a:t>
            </a:r>
            <a:r>
              <a:rPr lang="ja-JP" altLang="en-US" dirty="0" smtClean="0">
                <a:solidFill>
                  <a:schemeClr val="tx1"/>
                </a:solidFill>
              </a:rPr>
              <a:t>の計算を行う</a:t>
            </a:r>
            <a:r>
              <a:rPr lang="ja-JP" altLang="en-US" dirty="0">
                <a:solidFill>
                  <a:schemeClr val="tx1"/>
                </a:solidFill>
              </a:rPr>
              <a:t>。</a:t>
            </a:r>
            <a:r>
              <a:rPr lang="ja-JP" altLang="en-US" dirty="0" smtClean="0">
                <a:solidFill>
                  <a:schemeClr val="tx1"/>
                </a:solidFill>
              </a:rPr>
              <a:t>この際ゴールが</a:t>
            </a:r>
            <a:r>
              <a:rPr lang="en-US" altLang="ja-JP" dirty="0" smtClean="0">
                <a:solidFill>
                  <a:schemeClr val="tx1"/>
                </a:solidFill>
              </a:rPr>
              <a:t>ROI0</a:t>
            </a:r>
            <a:r>
              <a:rPr lang="ja-JP" altLang="en-US" dirty="0" smtClean="0">
                <a:solidFill>
                  <a:schemeClr val="tx1"/>
                </a:solidFill>
              </a:rPr>
              <a:t>の範囲外にあることが多い。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 smtClean="0">
                <a:solidFill>
                  <a:schemeClr val="tx1"/>
                </a:solidFill>
              </a:rPr>
              <a:t>ROI0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である頂点に隣接する頂点をサブゴールとし、</a:t>
            </a:r>
            <a:r>
              <a:rPr lang="ja-JP" altLang="en-US" dirty="0" smtClean="0">
                <a:solidFill>
                  <a:schemeClr val="tx1"/>
                </a:solidFill>
              </a:rPr>
              <a:t>その地点から値を上昇させる。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通路</a:t>
            </a:r>
            <a:r>
              <a:rPr kumimoji="1" lang="ja-JP" altLang="en-US" dirty="0" smtClean="0">
                <a:solidFill>
                  <a:schemeClr val="tx1"/>
                </a:solidFill>
              </a:rPr>
              <a:t>ごとに</a:t>
            </a:r>
            <a:r>
              <a:rPr kumimoji="1" lang="en-US" altLang="ja-JP" dirty="0" smtClean="0">
                <a:solidFill>
                  <a:schemeClr val="tx1"/>
                </a:solidFill>
              </a:rPr>
              <a:t>potential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を計算し</a:t>
            </a:r>
            <a:r>
              <a:rPr lang="ja-JP" altLang="en-US" dirty="0">
                <a:solidFill>
                  <a:schemeClr val="tx1"/>
                </a:solidFill>
              </a:rPr>
              <a:t>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その値が最小になる通路を</a:t>
            </a:r>
            <a:r>
              <a:rPr lang="ja-JP" altLang="en-US" dirty="0">
                <a:solidFill>
                  <a:schemeClr val="tx1"/>
                </a:solidFill>
              </a:rPr>
              <a:t>割り当</a:t>
            </a:r>
            <a:r>
              <a:rPr lang="ja-JP" altLang="en-US" dirty="0" smtClean="0">
                <a:solidFill>
                  <a:schemeClr val="tx1"/>
                </a:solidFill>
              </a:rPr>
              <a:t>てる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3000" y="6492150"/>
            <a:ext cx="959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[1] </a:t>
            </a:r>
            <a:r>
              <a:rPr kumimoji="1" lang="en-US" altLang="ja-JP" sz="1600" dirty="0" err="1"/>
              <a:t>Treuille</a:t>
            </a:r>
            <a:r>
              <a:rPr kumimoji="1" lang="en-US" altLang="ja-JP" sz="1600" dirty="0"/>
              <a:t>, A., Cooper, S., </a:t>
            </a:r>
            <a:r>
              <a:rPr kumimoji="1" lang="en-US" altLang="ja-JP" sz="1600" dirty="0" err="1"/>
              <a:t>Popovic</a:t>
            </a:r>
            <a:r>
              <a:rPr kumimoji="1" lang="en-US" altLang="ja-JP" sz="1600" dirty="0"/>
              <a:t>, Z.: Continuum crowds. </a:t>
            </a:r>
            <a:r>
              <a:rPr kumimoji="1" lang="en-US" altLang="ja-JP" sz="1600" dirty="0" smtClean="0"/>
              <a:t>In:SIGGRAPH’06</a:t>
            </a:r>
            <a:r>
              <a:rPr kumimoji="1" lang="en-US" altLang="ja-JP" sz="1600" dirty="0"/>
              <a:t>, pp. 1160–1168 (2006). </a:t>
            </a:r>
            <a:endParaRPr kumimoji="1" lang="ja-JP" altLang="en-US" sz="16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45660" y="4365865"/>
            <a:ext cx="7880978" cy="1928210"/>
            <a:chOff x="2532264" y="4498167"/>
            <a:chExt cx="7880978" cy="192821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7469" y="4832872"/>
              <a:ext cx="4509891" cy="1593505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 flipH="1" flipV="1">
              <a:off x="4352131" y="5204611"/>
              <a:ext cx="701646" cy="891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32264" y="5019945"/>
              <a:ext cx="188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ROI0</a:t>
              </a:r>
              <a:r>
                <a:rPr kumimoji="1" lang="ja-JP" altLang="en-US" dirty="0" smtClean="0"/>
                <a:t>である頂点</a:t>
              </a:r>
              <a:endParaRPr kumimoji="1" lang="ja-JP" altLang="en-US" dirty="0"/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6197796" y="4741432"/>
              <a:ext cx="366777" cy="1727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6585545" y="4498167"/>
              <a:ext cx="1412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サブゴール</a:t>
              </a:r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8254935" y="5629624"/>
              <a:ext cx="332749" cy="3425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8578558" y="5260292"/>
              <a:ext cx="183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最終ゴール地点</a:t>
              </a:r>
              <a:endParaRPr kumimoji="1" lang="ja-JP" altLang="en-US" dirty="0"/>
            </a:p>
          </p:txBody>
        </p:sp>
      </p:grp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short term avoidance </a:t>
            </a:r>
            <a:r>
              <a:rPr lang="en-US" altLang="ja-JP" dirty="0" smtClean="0"/>
              <a:t>algorithm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43003" y="2057400"/>
                <a:ext cx="10061809" cy="4038600"/>
              </a:xfrm>
            </p:spPr>
            <p:txBody>
              <a:bodyPr/>
              <a:lstStyle/>
              <a:p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ステップに分かれる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731514" lvl="1" indent="-457200">
                  <a:buFont typeface="+mj-ea"/>
                  <a:buAutoNum type="circleNumDbPlain"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前方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・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左前・右前のセルを見つけ、それぞれのベクトルを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とする</m:t>
                    </m:r>
                    <m:r>
                      <a:rPr lang="ja-JP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731514" lvl="1" indent="-457200">
                  <a:buFont typeface="+mj-ea"/>
                  <a:buAutoNum type="circleNumDbPlain"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ベクトル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ja-JP" altLang="en-US" dirty="0" smtClean="0">
                    <a:solidFill>
                      <a:schemeClr val="tx1"/>
                    </a:solidFill>
                  </a:rPr>
                  <a:t>に対し、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ja-JP" altLang="en-US" dirty="0" smtClean="0">
                    <a:solidFill>
                      <a:schemeClr val="tx1"/>
                    </a:solidFill>
                  </a:rPr>
                  <a:t>から歩行者がいないか探索する。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歩行者がいた場合、左または右に経路を設定し、速度を落とす。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731514" lvl="1" indent="-457200">
                  <a:buFont typeface="+mj-ea"/>
                  <a:buAutoNum type="circleNumDbPlain"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各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の</m:t>
                    </m:r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内</m:t>
                    </m:r>
                    <m:r>
                      <a:rPr lang="ja-JP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、</m:t>
                    </m:r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最初</m:t>
                    </m:r>
                    <m:r>
                      <a:rPr lang="ja-JP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の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つ</m:t>
                    </m:r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ja-JP" altLang="en-US" dirty="0" smtClean="0">
                    <a:solidFill>
                      <a:schemeClr val="tx1"/>
                    </a:solidFill>
                  </a:rPr>
                  <a:t>に歩行者がいないか探索する。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歩行者がおり、その距離が固定値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β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よりも小さい場合→互いに遠ざかる。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548627" lvl="2" indent="0">
                  <a:buNone/>
                </a:pP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3" y="2057400"/>
                <a:ext cx="10061809" cy="4038600"/>
              </a:xfrm>
              <a:blipFill rotWithShape="0">
                <a:blip r:embed="rId3"/>
                <a:stretch>
                  <a:fillRect t="-2568" r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63" y="4435522"/>
            <a:ext cx="3043150" cy="210897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498540" cy="1356360"/>
          </a:xfrm>
        </p:spPr>
        <p:txBody>
          <a:bodyPr/>
          <a:lstStyle/>
          <a:p>
            <a:r>
              <a:rPr lang="en-US" altLang="ja-JP" dirty="0"/>
              <a:t>short term avoidance </a:t>
            </a:r>
            <a:r>
              <a:rPr lang="en-US" altLang="ja-JP" dirty="0" smtClean="0"/>
              <a:t>algorithm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疑似コード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256" y="1965960"/>
            <a:ext cx="4169008" cy="434647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4790364" y="3985146"/>
            <a:ext cx="2388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178722" y="3585199"/>
            <a:ext cx="211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①セルを見つける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右中かっこ 7"/>
          <p:cNvSpPr/>
          <p:nvPr/>
        </p:nvSpPr>
        <p:spPr>
          <a:xfrm>
            <a:off x="7560860" y="4981433"/>
            <a:ext cx="245659" cy="13310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17975" y="5462268"/>
            <a:ext cx="263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②歩行者の発見と回避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8113594" y="3453085"/>
            <a:ext cx="170598" cy="14191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8993" y="3839501"/>
            <a:ext cx="207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r>
              <a:rPr kumimoji="1" lang="ja-JP" altLang="en-US" dirty="0" smtClean="0">
                <a:solidFill>
                  <a:srgbClr val="FF0000"/>
                </a:solidFill>
              </a:rPr>
              <a:t>歩行者の発見と緊急回避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実験環境：実行時間比較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43003" y="2057400"/>
                <a:ext cx="9872871" cy="443893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歩行者には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2</a:t>
                </a:r>
                <a:r>
                  <a:rPr lang="ja-JP" altLang="en-US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人型のテンプレートに、いくつかのテクスチャを使用。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歩行アニメーション付き。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>
                    <a:solidFill>
                      <a:schemeClr val="tx1"/>
                    </a:solidFill>
                  </a:rPr>
                  <a:t>周波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数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20Hz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でサンプリング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シミュレーションは都市部を想定。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カメラポジションは固定。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tx1"/>
                    </a:solidFill>
                  </a:rPr>
                  <a:t>ROI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分け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ROI0: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中心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から半径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15m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ROI1: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残った円錐台の視点の範囲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ROI2: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それ以外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セルの大きさ：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歩行者数：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1200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人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3" y="2057400"/>
                <a:ext cx="9872871" cy="4438934"/>
              </a:xfrm>
              <a:blipFill rotWithShape="0">
                <a:blip r:embed="rId2"/>
                <a:stretch>
                  <a:fillRect t="-2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9407" t="-481" r="-1069" b="481"/>
          <a:stretch/>
        </p:blipFill>
        <p:spPr>
          <a:xfrm>
            <a:off x="7090117" y="3467696"/>
            <a:ext cx="3714996" cy="26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lang="ja-JP" altLang="en-US" dirty="0"/>
              <a:t>結果：実行時間比較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</a:rPr>
              <a:t>Treuille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 err="1" smtClean="0">
                <a:solidFill>
                  <a:schemeClr val="tx1"/>
                </a:solidFill>
              </a:rPr>
              <a:t>らに</a:t>
            </a:r>
            <a:r>
              <a:rPr lang="ja-JP" altLang="en-US" dirty="0" smtClean="0">
                <a:solidFill>
                  <a:schemeClr val="tx1"/>
                </a:solidFill>
              </a:rPr>
              <a:t>よる</a:t>
            </a:r>
            <a:r>
              <a:rPr kumimoji="1" lang="en-US" altLang="ja-JP" dirty="0" smtClean="0">
                <a:solidFill>
                  <a:schemeClr val="tx1"/>
                </a:solidFill>
              </a:rPr>
              <a:t>Potential field-based 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を使用した結果と比較を行う。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人数が増えるごとにパフォーマンスは減るが、</a:t>
            </a:r>
            <a:r>
              <a:rPr lang="en-US" altLang="ja-JP" dirty="0">
                <a:solidFill>
                  <a:schemeClr val="tx1"/>
                </a:solidFill>
              </a:rPr>
              <a:t> Potential field-based </a:t>
            </a:r>
            <a:r>
              <a:rPr lang="ja-JP" altLang="en-US" dirty="0" smtClean="0">
                <a:solidFill>
                  <a:schemeClr val="tx1"/>
                </a:solidFill>
              </a:rPr>
              <a:t>に比べその減り方は少ない。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54" y="3283899"/>
            <a:ext cx="4468817" cy="317831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2297</TotalTime>
  <Words>1168</Words>
  <Application>Microsoft Office PowerPoint</Application>
  <PresentationFormat>ワイド画面</PresentationFormat>
  <Paragraphs>149</Paragraphs>
  <Slides>14</Slides>
  <Notes>7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ＭＳ ゴシック</vt:lpstr>
      <vt:lpstr>Arial</vt:lpstr>
      <vt:lpstr>Calibri</vt:lpstr>
      <vt:lpstr>Cambria Math</vt:lpstr>
      <vt:lpstr>Corbel</vt:lpstr>
      <vt:lpstr>Wingdings</vt:lpstr>
      <vt:lpstr>基礎</vt:lpstr>
      <vt:lpstr>Real-time crowd motion planning :Scalable avoidance and group behavior</vt:lpstr>
      <vt:lpstr>背景</vt:lpstr>
      <vt:lpstr>Regions of interest (ROI)</vt:lpstr>
      <vt:lpstr>Navigation graph</vt:lpstr>
      <vt:lpstr>Potential field</vt:lpstr>
      <vt:lpstr>short term avoidance algorithm</vt:lpstr>
      <vt:lpstr>short term avoidance algorithm　疑似コード</vt:lpstr>
      <vt:lpstr>実験環境：実行時間比較</vt:lpstr>
      <vt:lpstr>実験結果：実行時間比較</vt:lpstr>
      <vt:lpstr>実験環境：多人数での実行時間検証</vt:lpstr>
      <vt:lpstr>実験結果：多人数での実行時間検証</vt:lpstr>
      <vt:lpstr>まとめ</vt:lpstr>
      <vt:lpstr>Potential field の計算</vt:lpstr>
      <vt:lpstr>グループ化</vt:lpstr>
    </vt:vector>
  </TitlesOfParts>
  <Company>法政大学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crowd motion planning :Scalable avoidance and group behavior</dc:title>
  <dc:creator>伊織瞳</dc:creator>
  <cp:lastModifiedBy>伊織瞳</cp:lastModifiedBy>
  <cp:revision>51</cp:revision>
  <dcterms:created xsi:type="dcterms:W3CDTF">2016-03-12T16:08:44Z</dcterms:created>
  <dcterms:modified xsi:type="dcterms:W3CDTF">2016-03-29T05:25:15Z</dcterms:modified>
</cp:coreProperties>
</file>