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305" r:id="rId7"/>
    <p:sldId id="306" r:id="rId8"/>
    <p:sldId id="263" r:id="rId9"/>
    <p:sldId id="265" r:id="rId10"/>
    <p:sldId id="266" r:id="rId11"/>
    <p:sldId id="267" r:id="rId12"/>
    <p:sldId id="275" r:id="rId13"/>
    <p:sldId id="326" r:id="rId14"/>
    <p:sldId id="272" r:id="rId15"/>
    <p:sldId id="273" r:id="rId16"/>
    <p:sldId id="285" r:id="rId17"/>
    <p:sldId id="274" r:id="rId18"/>
    <p:sldId id="276" r:id="rId19"/>
    <p:sldId id="307" r:id="rId20"/>
    <p:sldId id="280" r:id="rId21"/>
    <p:sldId id="310" r:id="rId22"/>
    <p:sldId id="309" r:id="rId23"/>
    <p:sldId id="283" r:id="rId24"/>
    <p:sldId id="282" r:id="rId25"/>
    <p:sldId id="277" r:id="rId26"/>
    <p:sldId id="278" r:id="rId27"/>
    <p:sldId id="281" r:id="rId28"/>
    <p:sldId id="279" r:id="rId29"/>
    <p:sldId id="284" r:id="rId30"/>
    <p:sldId id="286" r:id="rId31"/>
    <p:sldId id="288" r:id="rId32"/>
    <p:sldId id="287" r:id="rId33"/>
    <p:sldId id="289" r:id="rId34"/>
    <p:sldId id="311" r:id="rId35"/>
    <p:sldId id="312" r:id="rId36"/>
    <p:sldId id="313" r:id="rId37"/>
    <p:sldId id="323" r:id="rId38"/>
    <p:sldId id="320" r:id="rId39"/>
    <p:sldId id="324" r:id="rId40"/>
    <p:sldId id="321" r:id="rId41"/>
    <p:sldId id="325" r:id="rId42"/>
    <p:sldId id="322" r:id="rId43"/>
    <p:sldId id="294" r:id="rId44"/>
    <p:sldId id="315" r:id="rId45"/>
    <p:sldId id="327" r:id="rId46"/>
    <p:sldId id="314" r:id="rId47"/>
    <p:sldId id="300" r:id="rId48"/>
    <p:sldId id="316" r:id="rId49"/>
    <p:sldId id="301" r:id="rId50"/>
    <p:sldId id="317" r:id="rId51"/>
    <p:sldId id="303" r:id="rId52"/>
    <p:sldId id="302" r:id="rId53"/>
    <p:sldId id="318" r:id="rId54"/>
    <p:sldId id="304" r:id="rId55"/>
    <p:sldId id="319" r:id="rId5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" id="{0A3402D3-F454-4A7B-9562-8B6B9E17DB7B}">
          <p14:sldIdLst>
            <p14:sldId id="256"/>
          </p14:sldIdLst>
        </p14:section>
        <p14:section name="目次" id="{33E2BB0E-047B-474D-B841-A8DCC34FD4B0}">
          <p14:sldIdLst>
            <p14:sldId id="257"/>
          </p14:sldIdLst>
        </p14:section>
        <p14:section name="背景" id="{11D6D230-EC48-4C13-9657-9C12FB4EEBCA}">
          <p14:sldIdLst>
            <p14:sldId id="258"/>
          </p14:sldIdLst>
        </p14:section>
        <p14:section name="SFC" id="{3DCB1227-44C4-4CAF-A8D1-4B82A285BCBE}">
          <p14:sldIdLst>
            <p14:sldId id="259"/>
            <p14:sldId id="260"/>
            <p14:sldId id="305"/>
            <p14:sldId id="306"/>
            <p14:sldId id="263"/>
            <p14:sldId id="265"/>
            <p14:sldId id="266"/>
            <p14:sldId id="267"/>
            <p14:sldId id="275"/>
          </p14:sldIdLst>
        </p14:section>
        <p14:section name="ODL概要、SFCプロジェクト" id="{6CB2101E-C03C-499D-BCA2-BCBDA0C7443A}">
          <p14:sldIdLst>
            <p14:sldId id="326"/>
            <p14:sldId id="272"/>
            <p14:sldId id="273"/>
            <p14:sldId id="285"/>
          </p14:sldIdLst>
        </p14:section>
        <p14:section name="ODL SFCアーキテクチャ" id="{6BF4899B-A866-47FF-A99C-1D2BC3AED61C}">
          <p14:sldIdLst>
            <p14:sldId id="274"/>
          </p14:sldIdLst>
        </p14:section>
        <p14:section name="ODL SFC環境構築" id="{F5ABF7BD-2586-46C2-9123-47C3858895B0}">
          <p14:sldIdLst>
            <p14:sldId id="276"/>
            <p14:sldId id="307"/>
            <p14:sldId id="280"/>
            <p14:sldId id="310"/>
            <p14:sldId id="309"/>
            <p14:sldId id="283"/>
            <p14:sldId id="282"/>
            <p14:sldId id="277"/>
            <p14:sldId id="278"/>
            <p14:sldId id="281"/>
            <p14:sldId id="279"/>
            <p14:sldId id="284"/>
            <p14:sldId id="286"/>
          </p14:sldIdLst>
        </p14:section>
        <p14:section name="ODL　SFC設定" id="{CA90F494-1B74-4B38-AE6E-6356B0D341D3}">
          <p14:sldIdLst>
            <p14:sldId id="288"/>
            <p14:sldId id="287"/>
            <p14:sldId id="289"/>
            <p14:sldId id="311"/>
            <p14:sldId id="312"/>
            <p14:sldId id="313"/>
            <p14:sldId id="323"/>
            <p14:sldId id="320"/>
            <p14:sldId id="324"/>
            <p14:sldId id="321"/>
            <p14:sldId id="325"/>
            <p14:sldId id="322"/>
            <p14:sldId id="294"/>
            <p14:sldId id="315"/>
            <p14:sldId id="327"/>
          </p14:sldIdLst>
        </p14:section>
        <p14:section name="ODL SFC実装" id="{9C8BD8F5-6F29-44B5-8B40-9564D821477F}">
          <p14:sldIdLst>
            <p14:sldId id="314"/>
            <p14:sldId id="300"/>
            <p14:sldId id="316"/>
            <p14:sldId id="301"/>
            <p14:sldId id="317"/>
            <p14:sldId id="303"/>
          </p14:sldIdLst>
        </p14:section>
        <p14:section name="考察、感想" id="{9CD64978-ACA6-4ACD-A641-F89DE2DD5732}">
          <p14:sldIdLst>
            <p14:sldId id="302"/>
            <p14:sldId id="318"/>
          </p14:sldIdLst>
        </p14:section>
        <p14:section name="まとめ" id="{6C9501F0-1A11-4CF9-9BB1-701375305F44}">
          <p14:sldIdLst>
            <p14:sldId id="304"/>
            <p14:sldId id="31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0" autoAdjust="0"/>
    <p:restoredTop sz="86408" autoAdjust="0"/>
  </p:normalViewPr>
  <p:slideViewPr>
    <p:cSldViewPr>
      <p:cViewPr varScale="1">
        <p:scale>
          <a:sx n="76" d="100"/>
          <a:sy n="76" d="100"/>
        </p:scale>
        <p:origin x="-149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61D98-1E6F-446D-B9E7-E93D7FACC970}" type="datetimeFigureOut">
              <a:rPr kumimoji="1" lang="ja-JP" altLang="en-US" smtClean="0"/>
              <a:t>2016/2/25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9369E-7DDD-4B91-AA1B-455316372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87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このアーキテクチャはなに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276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{</a:t>
            </a:r>
          </a:p>
          <a:p>
            <a:r>
              <a:rPr kumimoji="1" lang="en-US" altLang="ja-JP" dirty="0" smtClean="0"/>
              <a:t>  "service-function-forwarders": {</a:t>
            </a:r>
          </a:p>
          <a:p>
            <a:r>
              <a:rPr kumimoji="1" lang="en-US" altLang="ja-JP" dirty="0" smtClean="0"/>
              <a:t>    "service-function-forwarder": [</a:t>
            </a:r>
          </a:p>
          <a:p>
            <a:r>
              <a:rPr kumimoji="1" lang="en-US" altLang="ja-JP" dirty="0" smtClean="0"/>
              <a:t>      {</a:t>
            </a:r>
          </a:p>
          <a:p>
            <a:r>
              <a:rPr kumimoji="1" lang="en-US" altLang="ja-JP" dirty="0" smtClean="0"/>
              <a:t>        "name": "SFF1",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-data-plane-locator":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"sff1-dp1",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"data-plane-locator": {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"192.168.1.27"</a:t>
            </a:r>
          </a:p>
          <a:p>
            <a:r>
              <a:rPr kumimoji="1" lang="en-US" altLang="ja-JP" dirty="0" smtClean="0"/>
              <a:t>            },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service-function-forwarder-ovs:ovs-options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    "nshc1":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"key": "flow",</a:t>
            </a:r>
          </a:p>
          <a:p>
            <a:r>
              <a:rPr kumimoji="1" lang="en-US" altLang="ja-JP" dirty="0" smtClean="0"/>
              <a:t>              "remote-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nsi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"nshc2": "flow",</a:t>
            </a:r>
          </a:p>
          <a:p>
            <a:r>
              <a:rPr kumimoji="1" lang="en-US" altLang="ja-JP" dirty="0" smtClean="0"/>
              <a:t>              "nshc3":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dst</a:t>
            </a:r>
            <a:r>
              <a:rPr kumimoji="1" lang="en-US" altLang="ja-JP" dirty="0" smtClean="0"/>
              <a:t>-port": "6633",</a:t>
            </a:r>
          </a:p>
          <a:p>
            <a:r>
              <a:rPr kumimoji="1" lang="en-US" altLang="ja-JP" dirty="0" smtClean="0"/>
              <a:t>              "nshc4": "flow"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"bridge-name": "br1"</a:t>
            </a:r>
          </a:p>
          <a:p>
            <a:r>
              <a:rPr kumimoji="1" lang="en-US" altLang="ja-JP" dirty="0" smtClean="0"/>
              <a:t>        },</a:t>
            </a:r>
          </a:p>
          <a:p>
            <a:r>
              <a:rPr kumimoji="1" lang="en-US" altLang="ja-JP" dirty="0" smtClean="0"/>
              <a:t>        "service-function-dictionary":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"firewall-1",</a:t>
            </a:r>
          </a:p>
          <a:p>
            <a:r>
              <a:rPr kumimoji="1" lang="en-US" altLang="ja-JP" dirty="0" smtClean="0"/>
              <a:t>            "type": "</a:t>
            </a:r>
            <a:r>
              <a:rPr kumimoji="1" lang="en-US" altLang="ja-JP" dirty="0" err="1" smtClean="0"/>
              <a:t>service-function-type:firewall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-sf-data-plane-locator": {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"192.168.1.13"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mgmt</a:t>
            </a:r>
            <a:r>
              <a:rPr kumimoji="1" lang="en-US" altLang="ja-JP" dirty="0" smtClean="0"/>
              <a:t>-address": "192.168.1.27",</a:t>
            </a:r>
          </a:p>
          <a:p>
            <a:r>
              <a:rPr kumimoji="1" lang="en-US" altLang="ja-JP" dirty="0" smtClean="0"/>
              <a:t>        "service-node": ""</a:t>
            </a:r>
          </a:p>
          <a:p>
            <a:r>
              <a:rPr kumimoji="1" lang="en-US" altLang="ja-JP" dirty="0" smtClean="0"/>
              <a:t>      }</a:t>
            </a:r>
          </a:p>
          <a:p>
            <a:r>
              <a:rPr kumimoji="1" lang="en-US" altLang="ja-JP" dirty="0" smtClean="0"/>
              <a:t>    ]</a:t>
            </a:r>
          </a:p>
          <a:p>
            <a:r>
              <a:rPr kumimoji="1" lang="en-US" altLang="ja-JP" dirty="0" smtClean="0"/>
              <a:t>  }</a:t>
            </a:r>
          </a:p>
          <a:p>
            <a:r>
              <a:rPr kumimoji="1" lang="en-US" altLang="ja-JP" dirty="0" smtClean="0"/>
              <a:t>}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587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{</a:t>
            </a:r>
          </a:p>
          <a:p>
            <a:r>
              <a:rPr kumimoji="1" lang="en-US" altLang="ja-JP" dirty="0" smtClean="0"/>
              <a:t>  "service-function-forwarders": {</a:t>
            </a:r>
          </a:p>
          <a:p>
            <a:r>
              <a:rPr kumimoji="1" lang="en-US" altLang="ja-JP" dirty="0" smtClean="0"/>
              <a:t>    "service-function-forwarder": [</a:t>
            </a:r>
          </a:p>
          <a:p>
            <a:r>
              <a:rPr kumimoji="1" lang="en-US" altLang="ja-JP" dirty="0" smtClean="0"/>
              <a:t>      {</a:t>
            </a:r>
          </a:p>
          <a:p>
            <a:r>
              <a:rPr kumimoji="1" lang="en-US" altLang="ja-JP" dirty="0" smtClean="0"/>
              <a:t>        "name": "SFF1",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-data-plane-locator":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"sff1-dp1",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"data-plane-locator": {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"192.168.1.27"</a:t>
            </a:r>
          </a:p>
          <a:p>
            <a:r>
              <a:rPr kumimoji="1" lang="en-US" altLang="ja-JP" dirty="0" smtClean="0"/>
              <a:t>            },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service-function-forwarder-ovs:ovs-options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    "nshc1":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"key": "flow",</a:t>
            </a:r>
          </a:p>
          <a:p>
            <a:r>
              <a:rPr kumimoji="1" lang="en-US" altLang="ja-JP" dirty="0" smtClean="0"/>
              <a:t>              "remote-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nsi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"nshc2": "flow",</a:t>
            </a:r>
          </a:p>
          <a:p>
            <a:r>
              <a:rPr kumimoji="1" lang="en-US" altLang="ja-JP" dirty="0" smtClean="0"/>
              <a:t>              "nshc3":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dst</a:t>
            </a:r>
            <a:r>
              <a:rPr kumimoji="1" lang="en-US" altLang="ja-JP" dirty="0" smtClean="0"/>
              <a:t>-port": "6633",</a:t>
            </a:r>
          </a:p>
          <a:p>
            <a:r>
              <a:rPr kumimoji="1" lang="en-US" altLang="ja-JP" dirty="0" smtClean="0"/>
              <a:t>              "nshc4": "flow"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"bridge-name": "br1"</a:t>
            </a:r>
          </a:p>
          <a:p>
            <a:r>
              <a:rPr kumimoji="1" lang="en-US" altLang="ja-JP" dirty="0" smtClean="0"/>
              <a:t>        },</a:t>
            </a:r>
          </a:p>
          <a:p>
            <a:r>
              <a:rPr kumimoji="1" lang="en-US" altLang="ja-JP" dirty="0" smtClean="0"/>
              <a:t>        "service-function-dictionary":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"firewall-1",</a:t>
            </a:r>
          </a:p>
          <a:p>
            <a:r>
              <a:rPr kumimoji="1" lang="en-US" altLang="ja-JP" dirty="0" smtClean="0"/>
              <a:t>            "type": "</a:t>
            </a:r>
            <a:r>
              <a:rPr kumimoji="1" lang="en-US" altLang="ja-JP" dirty="0" err="1" smtClean="0"/>
              <a:t>service-function-type:firewall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-sf-data-plane-locator": {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"192.168.1.13"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mgmt</a:t>
            </a:r>
            <a:r>
              <a:rPr kumimoji="1" lang="en-US" altLang="ja-JP" dirty="0" smtClean="0"/>
              <a:t>-address": "192.168.1.27",</a:t>
            </a:r>
          </a:p>
          <a:p>
            <a:r>
              <a:rPr kumimoji="1" lang="en-US" altLang="ja-JP" dirty="0" smtClean="0"/>
              <a:t>        "service-node": ""</a:t>
            </a:r>
          </a:p>
          <a:p>
            <a:r>
              <a:rPr kumimoji="1" lang="en-US" altLang="ja-JP" dirty="0" smtClean="0"/>
              <a:t>      }</a:t>
            </a:r>
          </a:p>
          <a:p>
            <a:r>
              <a:rPr kumimoji="1" lang="en-US" altLang="ja-JP" dirty="0" smtClean="0"/>
              <a:t>    ]</a:t>
            </a:r>
          </a:p>
          <a:p>
            <a:r>
              <a:rPr kumimoji="1" lang="en-US" altLang="ja-JP" dirty="0" smtClean="0"/>
              <a:t>  }</a:t>
            </a:r>
          </a:p>
          <a:p>
            <a:r>
              <a:rPr kumimoji="1" lang="en-US" altLang="ja-JP" dirty="0" smtClean="0"/>
              <a:t>}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58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{</a:t>
            </a:r>
          </a:p>
          <a:p>
            <a:r>
              <a:rPr kumimoji="1" lang="en-US" altLang="ja-JP" dirty="0" smtClean="0"/>
              <a:t>  "service-function-forwarders": {</a:t>
            </a:r>
          </a:p>
          <a:p>
            <a:r>
              <a:rPr kumimoji="1" lang="en-US" altLang="ja-JP" dirty="0" smtClean="0"/>
              <a:t>    "service-function-forwarder": [</a:t>
            </a:r>
          </a:p>
          <a:p>
            <a:r>
              <a:rPr kumimoji="1" lang="en-US" altLang="ja-JP" dirty="0" smtClean="0"/>
              <a:t>      {</a:t>
            </a:r>
          </a:p>
          <a:p>
            <a:r>
              <a:rPr kumimoji="1" lang="en-US" altLang="ja-JP" dirty="0" smtClean="0"/>
              <a:t>        "name": "SFF1",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-data-plane-locator":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"sff1-dp1",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"data-plane-locator": {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"192.168.1.27"</a:t>
            </a:r>
          </a:p>
          <a:p>
            <a:r>
              <a:rPr kumimoji="1" lang="en-US" altLang="ja-JP" dirty="0" smtClean="0"/>
              <a:t>            },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service-function-forwarder-ovs:ovs-options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    "nshc1":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"key": "flow",</a:t>
            </a:r>
          </a:p>
          <a:p>
            <a:r>
              <a:rPr kumimoji="1" lang="en-US" altLang="ja-JP" dirty="0" smtClean="0"/>
              <a:t>              "remote-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nsi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"nshc2": "flow",</a:t>
            </a:r>
          </a:p>
          <a:p>
            <a:r>
              <a:rPr kumimoji="1" lang="en-US" altLang="ja-JP" dirty="0" smtClean="0"/>
              <a:t>              "nshc3":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dst</a:t>
            </a:r>
            <a:r>
              <a:rPr kumimoji="1" lang="en-US" altLang="ja-JP" dirty="0" smtClean="0"/>
              <a:t>-port": "6633",</a:t>
            </a:r>
          </a:p>
          <a:p>
            <a:r>
              <a:rPr kumimoji="1" lang="en-US" altLang="ja-JP" dirty="0" smtClean="0"/>
              <a:t>              "nshc4": "flow"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"bridge-name": "br1"</a:t>
            </a:r>
          </a:p>
          <a:p>
            <a:r>
              <a:rPr kumimoji="1" lang="en-US" altLang="ja-JP" dirty="0" smtClean="0"/>
              <a:t>        },</a:t>
            </a:r>
          </a:p>
          <a:p>
            <a:r>
              <a:rPr kumimoji="1" lang="en-US" altLang="ja-JP" dirty="0" smtClean="0"/>
              <a:t>        "service-function-dictionary":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"firewall-1",</a:t>
            </a:r>
          </a:p>
          <a:p>
            <a:r>
              <a:rPr kumimoji="1" lang="en-US" altLang="ja-JP" dirty="0" smtClean="0"/>
              <a:t>            "type": "</a:t>
            </a:r>
            <a:r>
              <a:rPr kumimoji="1" lang="en-US" altLang="ja-JP" dirty="0" err="1" smtClean="0"/>
              <a:t>service-function-type:firewall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-sf-data-plane-locator": {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"192.168.1.13"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mgmt</a:t>
            </a:r>
            <a:r>
              <a:rPr kumimoji="1" lang="en-US" altLang="ja-JP" dirty="0" smtClean="0"/>
              <a:t>-address": "192.168.1.27",</a:t>
            </a:r>
          </a:p>
          <a:p>
            <a:r>
              <a:rPr kumimoji="1" lang="en-US" altLang="ja-JP" dirty="0" smtClean="0"/>
              <a:t>        "service-node": ""</a:t>
            </a:r>
          </a:p>
          <a:p>
            <a:r>
              <a:rPr kumimoji="1" lang="en-US" altLang="ja-JP" dirty="0" smtClean="0"/>
              <a:t>      }</a:t>
            </a:r>
          </a:p>
          <a:p>
            <a:r>
              <a:rPr kumimoji="1" lang="en-US" altLang="ja-JP" dirty="0" smtClean="0"/>
              <a:t>    ]</a:t>
            </a:r>
          </a:p>
          <a:p>
            <a:r>
              <a:rPr kumimoji="1" lang="en-US" altLang="ja-JP" dirty="0" smtClean="0"/>
              <a:t>  }</a:t>
            </a:r>
          </a:p>
          <a:p>
            <a:r>
              <a:rPr kumimoji="1" lang="en-US" altLang="ja-JP" dirty="0" smtClean="0"/>
              <a:t>}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587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ホストと暮らしファイヤーを模擬したスクリプト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471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具体的な別の技術</a:t>
            </a:r>
            <a:endParaRPr kumimoji="1" lang="en-US" altLang="ja-JP" dirty="0" smtClean="0"/>
          </a:p>
          <a:p>
            <a:r>
              <a:rPr kumimoji="1" lang="ja-JP" altLang="en-US" dirty="0" smtClean="0"/>
              <a:t>役割を明確に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872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ほかの技術</a:t>
            </a:r>
            <a:endParaRPr kumimoji="1" lang="en-US" altLang="ja-JP" dirty="0" smtClean="0"/>
          </a:p>
          <a:p>
            <a:r>
              <a:rPr kumimoji="1" lang="en-US" altLang="ja-JP" dirty="0" smtClean="0"/>
              <a:t>Linux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kernel</a:t>
            </a:r>
          </a:p>
          <a:p>
            <a:r>
              <a:rPr kumimoji="1" lang="ja-JP" altLang="en-US" dirty="0" smtClean="0"/>
              <a:t>フローテーブル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792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04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パケット順に説明しますって</a:t>
            </a:r>
            <a:r>
              <a:rPr kumimoji="1" lang="ja-JP" altLang="en-US" dirty="0" err="1" smtClean="0"/>
              <a:t>いっった</a:t>
            </a:r>
            <a:r>
              <a:rPr kumimoji="1" lang="ja-JP" altLang="en-US" dirty="0" smtClean="0"/>
              <a:t>もんがち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45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図変更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90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Master</a:t>
            </a:r>
            <a:r>
              <a:rPr kumimoji="1" lang="ja-JP" altLang="en-US" dirty="0" smtClean="0"/>
              <a:t>日付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74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{</a:t>
            </a:r>
          </a:p>
          <a:p>
            <a:r>
              <a:rPr kumimoji="1" lang="en-US" altLang="ja-JP" dirty="0" smtClean="0"/>
              <a:t>  "service-function-forwarders": {</a:t>
            </a:r>
          </a:p>
          <a:p>
            <a:r>
              <a:rPr kumimoji="1" lang="en-US" altLang="ja-JP" dirty="0" smtClean="0"/>
              <a:t>    "service-function-forwarder": [</a:t>
            </a:r>
          </a:p>
          <a:p>
            <a:r>
              <a:rPr kumimoji="1" lang="en-US" altLang="ja-JP" dirty="0" smtClean="0"/>
              <a:t>      {</a:t>
            </a:r>
          </a:p>
          <a:p>
            <a:r>
              <a:rPr kumimoji="1" lang="en-US" altLang="ja-JP" dirty="0" smtClean="0"/>
              <a:t>        "name": "SFF1",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-data-plane-locator":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"sff1-dp1",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"data-plane-locator": {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"192.168.1.27"</a:t>
            </a:r>
          </a:p>
          <a:p>
            <a:r>
              <a:rPr kumimoji="1" lang="en-US" altLang="ja-JP" dirty="0" smtClean="0"/>
              <a:t>            },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service-function-forwarder-ovs:ovs-options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    "nshc1":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"key": "flow",</a:t>
            </a:r>
          </a:p>
          <a:p>
            <a:r>
              <a:rPr kumimoji="1" lang="en-US" altLang="ja-JP" dirty="0" smtClean="0"/>
              <a:t>              "remote-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nsi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"nshc2": "flow",</a:t>
            </a:r>
          </a:p>
          <a:p>
            <a:r>
              <a:rPr kumimoji="1" lang="en-US" altLang="ja-JP" dirty="0" smtClean="0"/>
              <a:t>              "nshc3":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dst</a:t>
            </a:r>
            <a:r>
              <a:rPr kumimoji="1" lang="en-US" altLang="ja-JP" dirty="0" smtClean="0"/>
              <a:t>-port": "6633",</a:t>
            </a:r>
          </a:p>
          <a:p>
            <a:r>
              <a:rPr kumimoji="1" lang="en-US" altLang="ja-JP" dirty="0" smtClean="0"/>
              <a:t>              "nshc4": "flow"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"bridge-name": "br1"</a:t>
            </a:r>
          </a:p>
          <a:p>
            <a:r>
              <a:rPr kumimoji="1" lang="en-US" altLang="ja-JP" dirty="0" smtClean="0"/>
              <a:t>        },</a:t>
            </a:r>
          </a:p>
          <a:p>
            <a:r>
              <a:rPr kumimoji="1" lang="en-US" altLang="ja-JP" dirty="0" smtClean="0"/>
              <a:t>        "service-function-dictionary":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"firewall-1",</a:t>
            </a:r>
          </a:p>
          <a:p>
            <a:r>
              <a:rPr kumimoji="1" lang="en-US" altLang="ja-JP" dirty="0" smtClean="0"/>
              <a:t>            "type": "</a:t>
            </a:r>
            <a:r>
              <a:rPr kumimoji="1" lang="en-US" altLang="ja-JP" dirty="0" err="1" smtClean="0"/>
              <a:t>service-function-type:firewall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-sf-data-plane-locator": {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"192.168.1.13"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mgmt</a:t>
            </a:r>
            <a:r>
              <a:rPr kumimoji="1" lang="en-US" altLang="ja-JP" dirty="0" smtClean="0"/>
              <a:t>-address": "192.168.1.27",</a:t>
            </a:r>
          </a:p>
          <a:p>
            <a:r>
              <a:rPr kumimoji="1" lang="en-US" altLang="ja-JP" dirty="0" smtClean="0"/>
              <a:t>        "service-node": ""</a:t>
            </a:r>
          </a:p>
          <a:p>
            <a:r>
              <a:rPr kumimoji="1" lang="en-US" altLang="ja-JP" dirty="0" smtClean="0"/>
              <a:t>      }</a:t>
            </a:r>
          </a:p>
          <a:p>
            <a:r>
              <a:rPr kumimoji="1" lang="en-US" altLang="ja-JP" dirty="0" smtClean="0"/>
              <a:t>    ]</a:t>
            </a:r>
          </a:p>
          <a:p>
            <a:r>
              <a:rPr kumimoji="1" lang="en-US" altLang="ja-JP" dirty="0" smtClean="0"/>
              <a:t>  }</a:t>
            </a:r>
          </a:p>
          <a:p>
            <a:r>
              <a:rPr kumimoji="1" lang="en-US" altLang="ja-JP" dirty="0" smtClean="0"/>
              <a:t>}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58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{</a:t>
            </a:r>
          </a:p>
          <a:p>
            <a:r>
              <a:rPr kumimoji="1" lang="en-US" altLang="ja-JP" dirty="0" smtClean="0"/>
              <a:t>  "service-function-forwarders": {</a:t>
            </a:r>
          </a:p>
          <a:p>
            <a:r>
              <a:rPr kumimoji="1" lang="en-US" altLang="ja-JP" dirty="0" smtClean="0"/>
              <a:t>    "service-function-forwarder": [</a:t>
            </a:r>
          </a:p>
          <a:p>
            <a:r>
              <a:rPr kumimoji="1" lang="en-US" altLang="ja-JP" dirty="0" smtClean="0"/>
              <a:t>      {</a:t>
            </a:r>
          </a:p>
          <a:p>
            <a:r>
              <a:rPr kumimoji="1" lang="en-US" altLang="ja-JP" dirty="0" smtClean="0"/>
              <a:t>        "name": "SFF1",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-data-plane-locator":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"sff1-dp1",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"data-plane-locator": {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"192.168.1.27"</a:t>
            </a:r>
          </a:p>
          <a:p>
            <a:r>
              <a:rPr kumimoji="1" lang="en-US" altLang="ja-JP" dirty="0" smtClean="0"/>
              <a:t>            },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service-function-forwarder-ovs:ovs-options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    "nshc1":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"key": "flow",</a:t>
            </a:r>
          </a:p>
          <a:p>
            <a:r>
              <a:rPr kumimoji="1" lang="en-US" altLang="ja-JP" dirty="0" smtClean="0"/>
              <a:t>              "remote-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nsi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"nshc2": "flow",</a:t>
            </a:r>
          </a:p>
          <a:p>
            <a:r>
              <a:rPr kumimoji="1" lang="en-US" altLang="ja-JP" dirty="0" smtClean="0"/>
              <a:t>              "nshc3":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dst</a:t>
            </a:r>
            <a:r>
              <a:rPr kumimoji="1" lang="en-US" altLang="ja-JP" dirty="0" smtClean="0"/>
              <a:t>-port": "6633",</a:t>
            </a:r>
          </a:p>
          <a:p>
            <a:r>
              <a:rPr kumimoji="1" lang="en-US" altLang="ja-JP" dirty="0" smtClean="0"/>
              <a:t>              "nshc4": "flow"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"bridge-name": "br1"</a:t>
            </a:r>
          </a:p>
          <a:p>
            <a:r>
              <a:rPr kumimoji="1" lang="en-US" altLang="ja-JP" dirty="0" smtClean="0"/>
              <a:t>        },</a:t>
            </a:r>
          </a:p>
          <a:p>
            <a:r>
              <a:rPr kumimoji="1" lang="en-US" altLang="ja-JP" dirty="0" smtClean="0"/>
              <a:t>        "service-function-dictionary":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"firewall-1",</a:t>
            </a:r>
          </a:p>
          <a:p>
            <a:r>
              <a:rPr kumimoji="1" lang="en-US" altLang="ja-JP" dirty="0" smtClean="0"/>
              <a:t>            "type": "</a:t>
            </a:r>
            <a:r>
              <a:rPr kumimoji="1" lang="en-US" altLang="ja-JP" dirty="0" err="1" smtClean="0"/>
              <a:t>service-function-type:firewall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-sf-data-plane-locator": {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"192.168.1.13"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mgmt</a:t>
            </a:r>
            <a:r>
              <a:rPr kumimoji="1" lang="en-US" altLang="ja-JP" dirty="0" smtClean="0"/>
              <a:t>-address": "192.168.1.27",</a:t>
            </a:r>
          </a:p>
          <a:p>
            <a:r>
              <a:rPr kumimoji="1" lang="en-US" altLang="ja-JP" dirty="0" smtClean="0"/>
              <a:t>        "service-node": ""</a:t>
            </a:r>
          </a:p>
          <a:p>
            <a:r>
              <a:rPr kumimoji="1" lang="en-US" altLang="ja-JP" dirty="0" smtClean="0"/>
              <a:t>      }</a:t>
            </a:r>
          </a:p>
          <a:p>
            <a:r>
              <a:rPr kumimoji="1" lang="en-US" altLang="ja-JP" dirty="0" smtClean="0"/>
              <a:t>    ]</a:t>
            </a:r>
          </a:p>
          <a:p>
            <a:r>
              <a:rPr kumimoji="1" lang="en-US" altLang="ja-JP" dirty="0" smtClean="0"/>
              <a:t>  }</a:t>
            </a:r>
          </a:p>
          <a:p>
            <a:r>
              <a:rPr kumimoji="1" lang="en-US" altLang="ja-JP" dirty="0" smtClean="0"/>
              <a:t>}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587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{</a:t>
            </a:r>
          </a:p>
          <a:p>
            <a:r>
              <a:rPr kumimoji="1" lang="en-US" altLang="ja-JP" dirty="0" smtClean="0"/>
              <a:t>  "service-function-forwarders": {</a:t>
            </a:r>
          </a:p>
          <a:p>
            <a:r>
              <a:rPr kumimoji="1" lang="en-US" altLang="ja-JP" dirty="0" smtClean="0"/>
              <a:t>    "service-function-forwarder": [</a:t>
            </a:r>
          </a:p>
          <a:p>
            <a:r>
              <a:rPr kumimoji="1" lang="en-US" altLang="ja-JP" dirty="0" smtClean="0"/>
              <a:t>      {</a:t>
            </a:r>
          </a:p>
          <a:p>
            <a:r>
              <a:rPr kumimoji="1" lang="en-US" altLang="ja-JP" dirty="0" smtClean="0"/>
              <a:t>        "name": "SFF1",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-data-plane-locator":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"sff1-dp1",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"data-plane-locator": {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"192.168.1.27"</a:t>
            </a:r>
          </a:p>
          <a:p>
            <a:r>
              <a:rPr kumimoji="1" lang="en-US" altLang="ja-JP" dirty="0" smtClean="0"/>
              <a:t>            },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service-function-forwarder-ovs:ovs-options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    "nshc1":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"key": "flow",</a:t>
            </a:r>
          </a:p>
          <a:p>
            <a:r>
              <a:rPr kumimoji="1" lang="en-US" altLang="ja-JP" dirty="0" smtClean="0"/>
              <a:t>              "remote-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nsi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"nshc2": "flow",</a:t>
            </a:r>
          </a:p>
          <a:p>
            <a:r>
              <a:rPr kumimoji="1" lang="en-US" altLang="ja-JP" dirty="0" smtClean="0"/>
              <a:t>              "nshc3":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dst</a:t>
            </a:r>
            <a:r>
              <a:rPr kumimoji="1" lang="en-US" altLang="ja-JP" dirty="0" smtClean="0"/>
              <a:t>-port": "6633",</a:t>
            </a:r>
          </a:p>
          <a:p>
            <a:r>
              <a:rPr kumimoji="1" lang="en-US" altLang="ja-JP" dirty="0" smtClean="0"/>
              <a:t>              "nshc4": "flow"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"bridge-name": "br1"</a:t>
            </a:r>
          </a:p>
          <a:p>
            <a:r>
              <a:rPr kumimoji="1" lang="en-US" altLang="ja-JP" dirty="0" smtClean="0"/>
              <a:t>        },</a:t>
            </a:r>
          </a:p>
          <a:p>
            <a:r>
              <a:rPr kumimoji="1" lang="en-US" altLang="ja-JP" dirty="0" smtClean="0"/>
              <a:t>        "service-function-dictionary":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"firewall-1",</a:t>
            </a:r>
          </a:p>
          <a:p>
            <a:r>
              <a:rPr kumimoji="1" lang="en-US" altLang="ja-JP" dirty="0" smtClean="0"/>
              <a:t>            "type": "</a:t>
            </a:r>
            <a:r>
              <a:rPr kumimoji="1" lang="en-US" altLang="ja-JP" dirty="0" err="1" smtClean="0"/>
              <a:t>service-function-type:firewall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-sf-data-plane-locator": {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"192.168.1.13"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mgmt</a:t>
            </a:r>
            <a:r>
              <a:rPr kumimoji="1" lang="en-US" altLang="ja-JP" dirty="0" smtClean="0"/>
              <a:t>-address": "192.168.1.27",</a:t>
            </a:r>
          </a:p>
          <a:p>
            <a:r>
              <a:rPr kumimoji="1" lang="en-US" altLang="ja-JP" dirty="0" smtClean="0"/>
              <a:t>        "service-node": ""</a:t>
            </a:r>
          </a:p>
          <a:p>
            <a:r>
              <a:rPr kumimoji="1" lang="en-US" altLang="ja-JP" dirty="0" smtClean="0"/>
              <a:t>      }</a:t>
            </a:r>
          </a:p>
          <a:p>
            <a:r>
              <a:rPr kumimoji="1" lang="en-US" altLang="ja-JP" dirty="0" smtClean="0"/>
              <a:t>    ]</a:t>
            </a:r>
          </a:p>
          <a:p>
            <a:r>
              <a:rPr kumimoji="1" lang="en-US" altLang="ja-JP" dirty="0" smtClean="0"/>
              <a:t>  }</a:t>
            </a:r>
          </a:p>
          <a:p>
            <a:r>
              <a:rPr kumimoji="1" lang="en-US" altLang="ja-JP" dirty="0" smtClean="0"/>
              <a:t>}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587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{</a:t>
            </a:r>
          </a:p>
          <a:p>
            <a:r>
              <a:rPr kumimoji="1" lang="en-US" altLang="ja-JP" dirty="0" smtClean="0"/>
              <a:t>  "service-function-forwarders": {</a:t>
            </a:r>
          </a:p>
          <a:p>
            <a:r>
              <a:rPr kumimoji="1" lang="en-US" altLang="ja-JP" dirty="0" smtClean="0"/>
              <a:t>    "service-function-forwarder": [</a:t>
            </a:r>
          </a:p>
          <a:p>
            <a:r>
              <a:rPr kumimoji="1" lang="en-US" altLang="ja-JP" dirty="0" smtClean="0"/>
              <a:t>      {</a:t>
            </a:r>
          </a:p>
          <a:p>
            <a:r>
              <a:rPr kumimoji="1" lang="en-US" altLang="ja-JP" dirty="0" smtClean="0"/>
              <a:t>        "name": "SFF1",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-data-plane-locator":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"sff1-dp1",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"data-plane-locator": {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"192.168.1.27"</a:t>
            </a:r>
          </a:p>
          <a:p>
            <a:r>
              <a:rPr kumimoji="1" lang="en-US" altLang="ja-JP" dirty="0" smtClean="0"/>
              <a:t>            },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service-function-forwarder-ovs:ovs-options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    "nshc1":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"key": "flow",</a:t>
            </a:r>
          </a:p>
          <a:p>
            <a:r>
              <a:rPr kumimoji="1" lang="en-US" altLang="ja-JP" dirty="0" smtClean="0"/>
              <a:t>              "remote-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nsi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"nshc2": "flow",</a:t>
            </a:r>
          </a:p>
          <a:p>
            <a:r>
              <a:rPr kumimoji="1" lang="en-US" altLang="ja-JP" dirty="0" smtClean="0"/>
              <a:t>              "nshc3":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dst</a:t>
            </a:r>
            <a:r>
              <a:rPr kumimoji="1" lang="en-US" altLang="ja-JP" dirty="0" smtClean="0"/>
              <a:t>-port": "6633",</a:t>
            </a:r>
          </a:p>
          <a:p>
            <a:r>
              <a:rPr kumimoji="1" lang="en-US" altLang="ja-JP" dirty="0" smtClean="0"/>
              <a:t>              "nshc4": "flow"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"bridge-name": "br1"</a:t>
            </a:r>
          </a:p>
          <a:p>
            <a:r>
              <a:rPr kumimoji="1" lang="en-US" altLang="ja-JP" dirty="0" smtClean="0"/>
              <a:t>        },</a:t>
            </a:r>
          </a:p>
          <a:p>
            <a:r>
              <a:rPr kumimoji="1" lang="en-US" altLang="ja-JP" dirty="0" smtClean="0"/>
              <a:t>        "service-function-dictionary":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"firewall-1",</a:t>
            </a:r>
          </a:p>
          <a:p>
            <a:r>
              <a:rPr kumimoji="1" lang="en-US" altLang="ja-JP" dirty="0" smtClean="0"/>
              <a:t>            "type": "</a:t>
            </a:r>
            <a:r>
              <a:rPr kumimoji="1" lang="en-US" altLang="ja-JP" dirty="0" err="1" smtClean="0"/>
              <a:t>service-function-type:firewall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-sf-data-plane-locator": {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"192.168.1.13"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mgmt</a:t>
            </a:r>
            <a:r>
              <a:rPr kumimoji="1" lang="en-US" altLang="ja-JP" dirty="0" smtClean="0"/>
              <a:t>-address": "192.168.1.27",</a:t>
            </a:r>
          </a:p>
          <a:p>
            <a:r>
              <a:rPr kumimoji="1" lang="en-US" altLang="ja-JP" dirty="0" smtClean="0"/>
              <a:t>        "service-node": ""</a:t>
            </a:r>
          </a:p>
          <a:p>
            <a:r>
              <a:rPr kumimoji="1" lang="en-US" altLang="ja-JP" dirty="0" smtClean="0"/>
              <a:t>      }</a:t>
            </a:r>
          </a:p>
          <a:p>
            <a:r>
              <a:rPr kumimoji="1" lang="en-US" altLang="ja-JP" dirty="0" smtClean="0"/>
              <a:t>    ]</a:t>
            </a:r>
          </a:p>
          <a:p>
            <a:r>
              <a:rPr kumimoji="1" lang="en-US" altLang="ja-JP" dirty="0" smtClean="0"/>
              <a:t>  }</a:t>
            </a:r>
          </a:p>
          <a:p>
            <a:r>
              <a:rPr kumimoji="1" lang="en-US" altLang="ja-JP" dirty="0" smtClean="0"/>
              <a:t>}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587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{</a:t>
            </a:r>
          </a:p>
          <a:p>
            <a:r>
              <a:rPr kumimoji="1" lang="en-US" altLang="ja-JP" dirty="0" smtClean="0"/>
              <a:t>  "service-function-forwarders": {</a:t>
            </a:r>
          </a:p>
          <a:p>
            <a:r>
              <a:rPr kumimoji="1" lang="en-US" altLang="ja-JP" dirty="0" smtClean="0"/>
              <a:t>    "service-function-forwarder": [</a:t>
            </a:r>
          </a:p>
          <a:p>
            <a:r>
              <a:rPr kumimoji="1" lang="en-US" altLang="ja-JP" dirty="0" smtClean="0"/>
              <a:t>      {</a:t>
            </a:r>
          </a:p>
          <a:p>
            <a:r>
              <a:rPr kumimoji="1" lang="en-US" altLang="ja-JP" dirty="0" smtClean="0"/>
              <a:t>        "name": "SFF1",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-data-plane-locator":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"sff1-dp1",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"data-plane-locator": {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"192.168.1.27"</a:t>
            </a:r>
          </a:p>
          <a:p>
            <a:r>
              <a:rPr kumimoji="1" lang="en-US" altLang="ja-JP" dirty="0" smtClean="0"/>
              <a:t>            },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service-function-forwarder-ovs:ovs-options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    "nshc1":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"key": "flow",</a:t>
            </a:r>
          </a:p>
          <a:p>
            <a:r>
              <a:rPr kumimoji="1" lang="en-US" altLang="ja-JP" dirty="0" smtClean="0"/>
              <a:t>              "remote-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nsi</a:t>
            </a:r>
            <a:r>
              <a:rPr kumimoji="1" lang="en-US" altLang="ja-JP" dirty="0" smtClean="0"/>
              <a:t>": "flow",</a:t>
            </a:r>
          </a:p>
          <a:p>
            <a:r>
              <a:rPr kumimoji="1" lang="en-US" altLang="ja-JP" dirty="0" smtClean="0"/>
              <a:t>              "nshc2": "flow",</a:t>
            </a:r>
          </a:p>
          <a:p>
            <a:r>
              <a:rPr kumimoji="1" lang="en-US" altLang="ja-JP" dirty="0" smtClean="0"/>
              <a:t>              "nshc3": "flow",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dst</a:t>
            </a:r>
            <a:r>
              <a:rPr kumimoji="1" lang="en-US" altLang="ja-JP" dirty="0" smtClean="0"/>
              <a:t>-port": "6633",</a:t>
            </a:r>
          </a:p>
          <a:p>
            <a:r>
              <a:rPr kumimoji="1" lang="en-US" altLang="ja-JP" dirty="0" smtClean="0"/>
              <a:t>              "nshc4": "flow"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</a:t>
            </a:r>
          </a:p>
          <a:p>
            <a:r>
              <a:rPr kumimoji="1" lang="en-US" altLang="ja-JP" dirty="0" smtClean="0"/>
              <a:t>          "bridge-name": "br1"</a:t>
            </a:r>
          </a:p>
          <a:p>
            <a:r>
              <a:rPr kumimoji="1" lang="en-US" altLang="ja-JP" dirty="0" smtClean="0"/>
              <a:t>        },</a:t>
            </a:r>
          </a:p>
          <a:p>
            <a:r>
              <a:rPr kumimoji="1" lang="en-US" altLang="ja-JP" dirty="0" smtClean="0"/>
              <a:t>        "service-function-dictionary": [</a:t>
            </a:r>
          </a:p>
          <a:p>
            <a:r>
              <a:rPr kumimoji="1" lang="en-US" altLang="ja-JP" dirty="0" smtClean="0"/>
              <a:t>          {</a:t>
            </a:r>
          </a:p>
          <a:p>
            <a:r>
              <a:rPr kumimoji="1" lang="en-US" altLang="ja-JP" dirty="0" smtClean="0"/>
              <a:t>            "name": "firewall-1",</a:t>
            </a:r>
          </a:p>
          <a:p>
            <a:r>
              <a:rPr kumimoji="1" lang="en-US" altLang="ja-JP" dirty="0" smtClean="0"/>
              <a:t>            "type": "</a:t>
            </a:r>
            <a:r>
              <a:rPr kumimoji="1" lang="en-US" altLang="ja-JP" dirty="0" err="1" smtClean="0"/>
              <a:t>service-function-type:firewall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"</a:t>
            </a:r>
            <a:r>
              <a:rPr kumimoji="1" lang="en-US" altLang="ja-JP" dirty="0" err="1" smtClean="0"/>
              <a:t>sff</a:t>
            </a:r>
            <a:r>
              <a:rPr kumimoji="1" lang="en-US" altLang="ja-JP" dirty="0" smtClean="0"/>
              <a:t>-sf-data-plane-locator": {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service-function-forwarder-ovs:ovs-bridge</a:t>
            </a:r>
            <a:r>
              <a:rPr kumimoji="1" lang="en-US" altLang="ja-JP" dirty="0" smtClean="0"/>
              <a:t>": {},</a:t>
            </a:r>
          </a:p>
          <a:p>
            <a:r>
              <a:rPr kumimoji="1" lang="en-US" altLang="ja-JP" dirty="0" smtClean="0"/>
              <a:t>              "transport": "</a:t>
            </a:r>
            <a:r>
              <a:rPr kumimoji="1" lang="en-US" altLang="ja-JP" dirty="0" err="1" smtClean="0"/>
              <a:t>service-locator:vxlan-gpe</a:t>
            </a:r>
            <a:r>
              <a:rPr kumimoji="1" lang="en-US" altLang="ja-JP" dirty="0" smtClean="0"/>
              <a:t>",</a:t>
            </a:r>
          </a:p>
          <a:p>
            <a:r>
              <a:rPr kumimoji="1" lang="en-US" altLang="ja-JP" dirty="0" smtClean="0"/>
              <a:t>              "port": 6633,</a:t>
            </a:r>
          </a:p>
          <a:p>
            <a:r>
              <a:rPr kumimoji="1" lang="en-US" altLang="ja-JP" dirty="0" smtClean="0"/>
              <a:t>      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": "192.168.1.13"</a:t>
            </a:r>
          </a:p>
          <a:p>
            <a:r>
              <a:rPr kumimoji="1" lang="en-US" altLang="ja-JP" dirty="0" smtClean="0"/>
              <a:t>            }</a:t>
            </a:r>
          </a:p>
          <a:p>
            <a:r>
              <a:rPr kumimoji="1" lang="en-US" altLang="ja-JP" dirty="0" smtClean="0"/>
              <a:t>          }</a:t>
            </a:r>
          </a:p>
          <a:p>
            <a:r>
              <a:rPr kumimoji="1" lang="en-US" altLang="ja-JP" dirty="0" smtClean="0"/>
              <a:t>        ],</a:t>
            </a:r>
          </a:p>
          <a:p>
            <a:r>
              <a:rPr kumimoji="1" lang="en-US" altLang="ja-JP" dirty="0" smtClean="0"/>
              <a:t>        "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mgmt</a:t>
            </a:r>
            <a:r>
              <a:rPr kumimoji="1" lang="en-US" altLang="ja-JP" dirty="0" smtClean="0"/>
              <a:t>-address": "192.168.1.27",</a:t>
            </a:r>
          </a:p>
          <a:p>
            <a:r>
              <a:rPr kumimoji="1" lang="en-US" altLang="ja-JP" dirty="0" smtClean="0"/>
              <a:t>        "service-node": ""</a:t>
            </a:r>
          </a:p>
          <a:p>
            <a:r>
              <a:rPr kumimoji="1" lang="en-US" altLang="ja-JP" dirty="0" smtClean="0"/>
              <a:t>      }</a:t>
            </a:r>
          </a:p>
          <a:p>
            <a:r>
              <a:rPr kumimoji="1" lang="en-US" altLang="ja-JP" dirty="0" smtClean="0"/>
              <a:t>    ]</a:t>
            </a:r>
          </a:p>
          <a:p>
            <a:r>
              <a:rPr kumimoji="1" lang="en-US" altLang="ja-JP" dirty="0" smtClean="0"/>
              <a:t>  }</a:t>
            </a:r>
          </a:p>
          <a:p>
            <a:r>
              <a:rPr kumimoji="1" lang="en-US" altLang="ja-JP" dirty="0" smtClean="0"/>
              <a:t>}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369E-7DDD-4B91-AA1B-455316372620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58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68CD-DE3E-4755-B69F-17758AF3DD24}" type="datetime1">
              <a:rPr kumimoji="1" lang="ja-JP" altLang="en-US" smtClean="0"/>
              <a:t>2016/2/25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57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9EFB-190A-4FF3-8ADD-8549A907DB85}" type="datetime1">
              <a:rPr kumimoji="1" lang="ja-JP" altLang="en-US" smtClean="0"/>
              <a:t>2016/2/25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83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F62E-CD2C-40D9-90BE-ABC0FD46E0DB}" type="datetime1">
              <a:rPr kumimoji="1" lang="ja-JP" altLang="en-US" smtClean="0"/>
              <a:t>2016/2/25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10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EDD3-2B3F-4290-9DA8-36425B425C0C}" type="datetime1">
              <a:rPr kumimoji="1" lang="ja-JP" altLang="en-US" smtClean="0"/>
              <a:t>2016/2/25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33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3289-A425-41D3-97F1-484FE9E78F26}" type="datetime1">
              <a:rPr kumimoji="1" lang="ja-JP" altLang="en-US" smtClean="0"/>
              <a:t>2016/2/25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65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6D4E-551E-44BC-B54F-BBEC1FC6A3C5}" type="datetime1">
              <a:rPr kumimoji="1" lang="ja-JP" altLang="en-US" smtClean="0"/>
              <a:t>2016/2/25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02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3648-085E-4F07-8A5B-654396C9E2A6}" type="datetime1">
              <a:rPr kumimoji="1" lang="ja-JP" altLang="en-US" smtClean="0"/>
              <a:t>2016/2/25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28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041C-8659-4EFA-AB7D-16E35BFF54E5}" type="datetime1">
              <a:rPr kumimoji="1" lang="ja-JP" altLang="en-US" smtClean="0"/>
              <a:t>2016/2/25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16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DE89-6B60-4419-BE56-788F94071E3A}" type="datetime1">
              <a:rPr kumimoji="1" lang="ja-JP" altLang="en-US" smtClean="0"/>
              <a:t>2016/2/25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2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993D-4F37-4C74-8313-589A18A9ECA3}" type="datetime1">
              <a:rPr kumimoji="1" lang="ja-JP" altLang="en-US" smtClean="0"/>
              <a:t>2016/2/25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65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D3EF-54B6-4D40-B337-77D57A32A3BB}" type="datetime1">
              <a:rPr kumimoji="1" lang="ja-JP" altLang="en-US" smtClean="0"/>
              <a:t>2016/2/25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25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B5E9-C51B-4A52-91BC-00CA52F1A87B}" type="datetime1">
              <a:rPr kumimoji="1" lang="ja-JP" altLang="en-US" smtClean="0"/>
              <a:t>2016/2/25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A7A3A-2E07-4D5D-A62F-6EFDE8DBEA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94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raw.githubusercontent.com/priteshk/ovs/nsh-v8/third-party/start-ovs.sh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daylight/sfc/blob/stable/lithium/sfc-py/sfc/sff_client.p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 smtClean="0"/>
              <a:t>OpenDaylight</a:t>
            </a:r>
            <a:r>
              <a:rPr lang="ja-JP" altLang="en-US" dirty="0" smtClean="0"/>
              <a:t>を用いた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Service</a:t>
            </a:r>
            <a:r>
              <a:rPr lang="ja-JP" altLang="en-US" dirty="0" smtClean="0"/>
              <a:t> </a:t>
            </a:r>
            <a:r>
              <a:rPr lang="en-US" altLang="ja-JP" dirty="0" smtClean="0"/>
              <a:t>Function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Chain</a:t>
            </a:r>
            <a:r>
              <a:rPr lang="ja-JP" altLang="en-US" dirty="0" smtClean="0"/>
              <a:t>の</a:t>
            </a:r>
            <a:r>
              <a:rPr lang="ja-JP" altLang="en-US" dirty="0" smtClean="0"/>
              <a:t>調査報告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ソリューション事業部 </a:t>
            </a:r>
            <a:endParaRPr kumimoji="1" lang="en-US" altLang="ja-JP" dirty="0" smtClean="0"/>
          </a:p>
          <a:p>
            <a:r>
              <a:rPr kumimoji="1" lang="en-US" altLang="ja-JP" dirty="0" smtClean="0"/>
              <a:t>SDI</a:t>
            </a:r>
            <a:r>
              <a:rPr kumimoji="1" lang="ja-JP" altLang="en-US" dirty="0" smtClean="0"/>
              <a:t>ソリューション</a:t>
            </a:r>
            <a:r>
              <a:rPr kumimoji="1" lang="en-US" altLang="ja-JP" dirty="0" smtClean="0"/>
              <a:t>BU</a:t>
            </a:r>
          </a:p>
          <a:p>
            <a:r>
              <a:rPr lang="ja-JP" altLang="en-US" dirty="0" smtClean="0"/>
              <a:t>加瀬</a:t>
            </a:r>
            <a:r>
              <a:rPr lang="ja-JP" altLang="en-US" dirty="0"/>
              <a:t>祐太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0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SFC</a:t>
            </a:r>
            <a:r>
              <a:rPr lang="ja-JP" altLang="en-US" dirty="0" smtClean="0"/>
              <a:t> アーキテクチャ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07661" y="1707145"/>
            <a:ext cx="800472" cy="1296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083045" y="1556792"/>
            <a:ext cx="800472" cy="1296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06375" y="3772563"/>
            <a:ext cx="1512168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29917" y="3772563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086533" y="3755639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11" name="1 つの角を切り取った四角形 10"/>
          <p:cNvSpPr/>
          <p:nvPr/>
        </p:nvSpPr>
        <p:spPr>
          <a:xfrm>
            <a:off x="3625364" y="5342299"/>
            <a:ext cx="2074190" cy="1044116"/>
          </a:xfrm>
          <a:prstGeom prst="snip1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13" name="直線コネクタ 12"/>
          <p:cNvCxnSpPr>
            <a:endCxn id="7" idx="1"/>
          </p:cNvCxnSpPr>
          <p:nvPr/>
        </p:nvCxnSpPr>
        <p:spPr>
          <a:xfrm>
            <a:off x="349495" y="4060595"/>
            <a:ext cx="680422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3"/>
            <a:endCxn id="6" idx="1"/>
          </p:cNvCxnSpPr>
          <p:nvPr/>
        </p:nvCxnSpPr>
        <p:spPr>
          <a:xfrm>
            <a:off x="2254053" y="4060595"/>
            <a:ext cx="1652322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6" idx="3"/>
            <a:endCxn id="8" idx="1"/>
          </p:cNvCxnSpPr>
          <p:nvPr/>
        </p:nvCxnSpPr>
        <p:spPr>
          <a:xfrm flipV="1">
            <a:off x="5418543" y="4043671"/>
            <a:ext cx="1667990" cy="16924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6" idx="0"/>
            <a:endCxn id="5" idx="2"/>
          </p:cNvCxnSpPr>
          <p:nvPr/>
        </p:nvCxnSpPr>
        <p:spPr>
          <a:xfrm flipV="1">
            <a:off x="4662459" y="2852936"/>
            <a:ext cx="2820822" cy="919627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6" idx="0"/>
            <a:endCxn id="4" idx="2"/>
          </p:cNvCxnSpPr>
          <p:nvPr/>
        </p:nvCxnSpPr>
        <p:spPr>
          <a:xfrm flipH="1" flipV="1">
            <a:off x="1907897" y="3003289"/>
            <a:ext cx="2754562" cy="769274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8" idx="3"/>
          </p:cNvCxnSpPr>
          <p:nvPr/>
        </p:nvCxnSpPr>
        <p:spPr>
          <a:xfrm>
            <a:off x="8310669" y="4043671"/>
            <a:ext cx="532140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7" idx="2"/>
            <a:endCxn id="11" idx="3"/>
          </p:cNvCxnSpPr>
          <p:nvPr/>
        </p:nvCxnSpPr>
        <p:spPr>
          <a:xfrm>
            <a:off x="1641985" y="4348627"/>
            <a:ext cx="3020474" cy="993672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6" idx="2"/>
            <a:endCxn id="11" idx="3"/>
          </p:cNvCxnSpPr>
          <p:nvPr/>
        </p:nvCxnSpPr>
        <p:spPr>
          <a:xfrm>
            <a:off x="4662459" y="4348627"/>
            <a:ext cx="0" cy="993672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8" idx="2"/>
            <a:endCxn id="11" idx="3"/>
          </p:cNvCxnSpPr>
          <p:nvPr/>
        </p:nvCxnSpPr>
        <p:spPr>
          <a:xfrm flipH="1">
            <a:off x="4662459" y="4331703"/>
            <a:ext cx="3036142" cy="1010596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5850773" y="3071822"/>
            <a:ext cx="667954" cy="41280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SFP</a:t>
            </a:r>
            <a:endParaRPr kumimoji="1" lang="ja-JP" altLang="en-US" dirty="0"/>
          </a:p>
        </p:txBody>
      </p:sp>
      <p:sp>
        <p:nvSpPr>
          <p:cNvPr id="90" name="正方形/長方形 89"/>
          <p:cNvSpPr/>
          <p:nvPr/>
        </p:nvSpPr>
        <p:spPr>
          <a:xfrm>
            <a:off x="441723" y="422052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正方形/長方形 90"/>
          <p:cNvSpPr/>
          <p:nvPr/>
        </p:nvSpPr>
        <p:spPr>
          <a:xfrm>
            <a:off x="2662347" y="4157694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正方形/長方形 92"/>
          <p:cNvSpPr/>
          <p:nvPr/>
        </p:nvSpPr>
        <p:spPr>
          <a:xfrm>
            <a:off x="3054085" y="4157694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正方形/長方形 97"/>
          <p:cNvSpPr/>
          <p:nvPr/>
        </p:nvSpPr>
        <p:spPr>
          <a:xfrm>
            <a:off x="5850773" y="417128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正方形/長方形 98"/>
          <p:cNvSpPr/>
          <p:nvPr/>
        </p:nvSpPr>
        <p:spPr>
          <a:xfrm>
            <a:off x="6242511" y="4171282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正方形/長方形 99"/>
          <p:cNvSpPr/>
          <p:nvPr/>
        </p:nvSpPr>
        <p:spPr>
          <a:xfrm>
            <a:off x="8494833" y="417128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正方形/長方形 100"/>
          <p:cNvSpPr/>
          <p:nvPr/>
        </p:nvSpPr>
        <p:spPr>
          <a:xfrm>
            <a:off x="3000598" y="3028794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正方形/長方形 101"/>
          <p:cNvSpPr/>
          <p:nvPr/>
        </p:nvSpPr>
        <p:spPr>
          <a:xfrm>
            <a:off x="3392498" y="3028793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正方形/長方形 102"/>
          <p:cNvSpPr/>
          <p:nvPr/>
        </p:nvSpPr>
        <p:spPr>
          <a:xfrm>
            <a:off x="5026481" y="3225021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正方形/長方形 103"/>
          <p:cNvSpPr/>
          <p:nvPr/>
        </p:nvSpPr>
        <p:spPr>
          <a:xfrm>
            <a:off x="5418219" y="3225021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正方形/長方形 104"/>
          <p:cNvSpPr/>
          <p:nvPr/>
        </p:nvSpPr>
        <p:spPr>
          <a:xfrm>
            <a:off x="6920116" y="311673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角丸四角形吹き出し 32"/>
          <p:cNvSpPr/>
          <p:nvPr/>
        </p:nvSpPr>
        <p:spPr>
          <a:xfrm>
            <a:off x="2149849" y="3772563"/>
            <a:ext cx="5025220" cy="1751368"/>
          </a:xfrm>
          <a:prstGeom prst="wedgeRoundRectCallout">
            <a:avLst>
              <a:gd name="adj1" fmla="val -45701"/>
              <a:gd name="adj2" fmla="val -11674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Service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Function</a:t>
            </a:r>
            <a:r>
              <a:rPr kumimoji="1" lang="ja-JP" altLang="en-US" dirty="0" smtClean="0"/>
              <a:t> ： </a:t>
            </a:r>
            <a:endParaRPr kumimoji="1" lang="en-US" altLang="ja-JP" dirty="0" smtClean="0"/>
          </a:p>
          <a:p>
            <a:r>
              <a:rPr kumimoji="1" lang="ja-JP" altLang="en-US" dirty="0" smtClean="0"/>
              <a:t>ネットワーク機能</a:t>
            </a:r>
            <a:r>
              <a:rPr kumimoji="1" lang="en-US" altLang="ja-JP" dirty="0" smtClean="0"/>
              <a:t>(LB, FW, DPI, …)</a:t>
            </a:r>
            <a:endParaRPr kumimoji="1" lang="ja-JP" altLang="en-US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2146361" y="3772563"/>
            <a:ext cx="5025220" cy="1751368"/>
          </a:xfrm>
          <a:prstGeom prst="wedgeRoundRectCallout">
            <a:avLst>
              <a:gd name="adj1" fmla="val 46372"/>
              <a:gd name="adj2" fmla="val -11831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Service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Function</a:t>
            </a:r>
            <a:r>
              <a:rPr kumimoji="1" lang="ja-JP" altLang="en-US" dirty="0" smtClean="0"/>
              <a:t> ： </a:t>
            </a:r>
            <a:endParaRPr kumimoji="1" lang="en-US" altLang="ja-JP" dirty="0" smtClean="0"/>
          </a:p>
          <a:p>
            <a:r>
              <a:rPr kumimoji="1" lang="ja-JP" altLang="en-US" dirty="0" smtClean="0"/>
              <a:t>ネットワーク機能</a:t>
            </a:r>
            <a:r>
              <a:rPr kumimoji="1" lang="en-US" altLang="ja-JP" dirty="0" smtClean="0"/>
              <a:t>(LB, FW, DPI, …)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251520" y="5904260"/>
            <a:ext cx="195950" cy="162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251520" y="5517232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22898" y="5761143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</a:t>
            </a:r>
            <a:r>
              <a:rPr lang="ja-JP" altLang="en-US" dirty="0" smtClean="0"/>
              <a:t>ヘッダ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23861" y="5414018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パケット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2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SFC</a:t>
            </a:r>
            <a:r>
              <a:rPr lang="ja-JP" altLang="en-US" dirty="0" smtClean="0"/>
              <a:t> アーキテクチャ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07661" y="1707145"/>
            <a:ext cx="800472" cy="1296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083045" y="1556792"/>
            <a:ext cx="800472" cy="1296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06375" y="3772563"/>
            <a:ext cx="1512168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29917" y="3772563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086533" y="3755639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11" name="1 つの角を切り取った四角形 10"/>
          <p:cNvSpPr/>
          <p:nvPr/>
        </p:nvSpPr>
        <p:spPr>
          <a:xfrm>
            <a:off x="3625364" y="5342299"/>
            <a:ext cx="2074190" cy="1044116"/>
          </a:xfrm>
          <a:prstGeom prst="snip1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13" name="直線コネクタ 12"/>
          <p:cNvCxnSpPr>
            <a:endCxn id="7" idx="1"/>
          </p:cNvCxnSpPr>
          <p:nvPr/>
        </p:nvCxnSpPr>
        <p:spPr>
          <a:xfrm>
            <a:off x="349495" y="4060595"/>
            <a:ext cx="680422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3"/>
            <a:endCxn id="6" idx="1"/>
          </p:cNvCxnSpPr>
          <p:nvPr/>
        </p:nvCxnSpPr>
        <p:spPr>
          <a:xfrm>
            <a:off x="2254053" y="4060595"/>
            <a:ext cx="1652322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6" idx="3"/>
            <a:endCxn id="8" idx="1"/>
          </p:cNvCxnSpPr>
          <p:nvPr/>
        </p:nvCxnSpPr>
        <p:spPr>
          <a:xfrm flipV="1">
            <a:off x="5418543" y="4043671"/>
            <a:ext cx="1667990" cy="16924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6" idx="0"/>
            <a:endCxn id="5" idx="2"/>
          </p:cNvCxnSpPr>
          <p:nvPr/>
        </p:nvCxnSpPr>
        <p:spPr>
          <a:xfrm flipV="1">
            <a:off x="4662459" y="2852936"/>
            <a:ext cx="2820822" cy="919627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6" idx="0"/>
            <a:endCxn id="4" idx="2"/>
          </p:cNvCxnSpPr>
          <p:nvPr/>
        </p:nvCxnSpPr>
        <p:spPr>
          <a:xfrm flipH="1" flipV="1">
            <a:off x="1907897" y="3003289"/>
            <a:ext cx="2754562" cy="769274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8" idx="3"/>
          </p:cNvCxnSpPr>
          <p:nvPr/>
        </p:nvCxnSpPr>
        <p:spPr>
          <a:xfrm>
            <a:off x="8310669" y="4043671"/>
            <a:ext cx="532140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7" idx="2"/>
            <a:endCxn id="11" idx="3"/>
          </p:cNvCxnSpPr>
          <p:nvPr/>
        </p:nvCxnSpPr>
        <p:spPr>
          <a:xfrm>
            <a:off x="1641985" y="4348627"/>
            <a:ext cx="3020474" cy="993672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6" idx="2"/>
            <a:endCxn id="11" idx="3"/>
          </p:cNvCxnSpPr>
          <p:nvPr/>
        </p:nvCxnSpPr>
        <p:spPr>
          <a:xfrm>
            <a:off x="4662459" y="4348627"/>
            <a:ext cx="0" cy="993672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8" idx="2"/>
            <a:endCxn id="11" idx="3"/>
          </p:cNvCxnSpPr>
          <p:nvPr/>
        </p:nvCxnSpPr>
        <p:spPr>
          <a:xfrm flipH="1">
            <a:off x="4662459" y="4331703"/>
            <a:ext cx="3036142" cy="1010596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5850773" y="3071822"/>
            <a:ext cx="667954" cy="412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SFP</a:t>
            </a:r>
            <a:endParaRPr kumimoji="1" lang="ja-JP" altLang="en-US" dirty="0"/>
          </a:p>
        </p:txBody>
      </p:sp>
      <p:sp>
        <p:nvSpPr>
          <p:cNvPr id="90" name="正方形/長方形 89"/>
          <p:cNvSpPr/>
          <p:nvPr/>
        </p:nvSpPr>
        <p:spPr>
          <a:xfrm>
            <a:off x="441723" y="422052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正方形/長方形 90"/>
          <p:cNvSpPr/>
          <p:nvPr/>
        </p:nvSpPr>
        <p:spPr>
          <a:xfrm>
            <a:off x="2662347" y="4157694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正方形/長方形 92"/>
          <p:cNvSpPr/>
          <p:nvPr/>
        </p:nvSpPr>
        <p:spPr>
          <a:xfrm>
            <a:off x="3054085" y="4157694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正方形/長方形 97"/>
          <p:cNvSpPr/>
          <p:nvPr/>
        </p:nvSpPr>
        <p:spPr>
          <a:xfrm>
            <a:off x="5850773" y="417128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正方形/長方形 98"/>
          <p:cNvSpPr/>
          <p:nvPr/>
        </p:nvSpPr>
        <p:spPr>
          <a:xfrm>
            <a:off x="6242511" y="4171282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正方形/長方形 99"/>
          <p:cNvSpPr/>
          <p:nvPr/>
        </p:nvSpPr>
        <p:spPr>
          <a:xfrm>
            <a:off x="8494833" y="417128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正方形/長方形 100"/>
          <p:cNvSpPr/>
          <p:nvPr/>
        </p:nvSpPr>
        <p:spPr>
          <a:xfrm>
            <a:off x="3000598" y="3028794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正方形/長方形 101"/>
          <p:cNvSpPr/>
          <p:nvPr/>
        </p:nvSpPr>
        <p:spPr>
          <a:xfrm>
            <a:off x="3392498" y="3028793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正方形/長方形 102"/>
          <p:cNvSpPr/>
          <p:nvPr/>
        </p:nvSpPr>
        <p:spPr>
          <a:xfrm>
            <a:off x="5026481" y="3225021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正方形/長方形 103"/>
          <p:cNvSpPr/>
          <p:nvPr/>
        </p:nvSpPr>
        <p:spPr>
          <a:xfrm>
            <a:off x="5418219" y="3225021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正方形/長方形 104"/>
          <p:cNvSpPr/>
          <p:nvPr/>
        </p:nvSpPr>
        <p:spPr>
          <a:xfrm>
            <a:off x="6920116" y="311673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251520" y="5904260"/>
            <a:ext cx="195950" cy="162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251520" y="5517232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2898" y="5761143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</a:t>
            </a:r>
            <a:r>
              <a:rPr lang="ja-JP" altLang="en-US" dirty="0" smtClean="0"/>
              <a:t>ヘッダ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23861" y="5414018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パケット</a:t>
            </a:r>
            <a:endParaRPr kumimoji="1" lang="ja-JP" altLang="en-US" dirty="0"/>
          </a:p>
        </p:txBody>
      </p:sp>
      <p:sp>
        <p:nvSpPr>
          <p:cNvPr id="35" name="角丸四角形吹き出し 34"/>
          <p:cNvSpPr/>
          <p:nvPr/>
        </p:nvSpPr>
        <p:spPr>
          <a:xfrm>
            <a:off x="1227318" y="3969779"/>
            <a:ext cx="5025220" cy="1751368"/>
          </a:xfrm>
          <a:prstGeom prst="wedgeRoundRectCallout">
            <a:avLst>
              <a:gd name="adj1" fmla="val 44916"/>
              <a:gd name="adj2" fmla="val -7393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Service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Function Chaining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Proxy</a:t>
            </a:r>
            <a:r>
              <a:rPr kumimoji="1" lang="ja-JP" altLang="en-US" dirty="0" smtClean="0"/>
              <a:t> ： </a:t>
            </a:r>
            <a:endParaRPr kumimoji="1" lang="en-US" altLang="ja-JP" dirty="0" smtClean="0"/>
          </a:p>
          <a:p>
            <a:r>
              <a:rPr lang="ja-JP" altLang="en-US" dirty="0"/>
              <a:t>ヘッダ</a:t>
            </a:r>
            <a:r>
              <a:rPr lang="ja-JP" altLang="en-US" dirty="0" smtClean="0"/>
              <a:t>非対応</a:t>
            </a:r>
            <a:r>
              <a:rPr lang="en-US" altLang="ja-JP" dirty="0" smtClean="0"/>
              <a:t>SF</a:t>
            </a:r>
            <a:r>
              <a:rPr lang="ja-JP" altLang="en-US" dirty="0" smtClean="0"/>
              <a:t>のために</a:t>
            </a:r>
            <a:r>
              <a:rPr lang="ja-JP" altLang="en-US" dirty="0"/>
              <a:t>ヘッダ</a:t>
            </a:r>
            <a:r>
              <a:rPr lang="ja-JP" altLang="en-US" dirty="0" smtClean="0"/>
              <a:t>をつけ外し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4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SFC</a:t>
            </a:r>
            <a:r>
              <a:rPr lang="ja-JP" altLang="en-US" dirty="0" smtClean="0"/>
              <a:t> アーキテクチャ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07661" y="1707145"/>
            <a:ext cx="800472" cy="1296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083045" y="1556792"/>
            <a:ext cx="800472" cy="1296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06375" y="3772563"/>
            <a:ext cx="1512168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29917" y="3772563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086533" y="3755639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11" name="1 つの角を切り取った四角形 10"/>
          <p:cNvSpPr/>
          <p:nvPr/>
        </p:nvSpPr>
        <p:spPr>
          <a:xfrm>
            <a:off x="3625364" y="5342299"/>
            <a:ext cx="2074190" cy="1044116"/>
          </a:xfrm>
          <a:prstGeom prst="snip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13" name="直線コネクタ 12"/>
          <p:cNvCxnSpPr>
            <a:endCxn id="7" idx="1"/>
          </p:cNvCxnSpPr>
          <p:nvPr/>
        </p:nvCxnSpPr>
        <p:spPr>
          <a:xfrm>
            <a:off x="349495" y="4060595"/>
            <a:ext cx="680422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3"/>
            <a:endCxn id="6" idx="1"/>
          </p:cNvCxnSpPr>
          <p:nvPr/>
        </p:nvCxnSpPr>
        <p:spPr>
          <a:xfrm>
            <a:off x="2254053" y="4060595"/>
            <a:ext cx="1652322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6" idx="3"/>
            <a:endCxn id="8" idx="1"/>
          </p:cNvCxnSpPr>
          <p:nvPr/>
        </p:nvCxnSpPr>
        <p:spPr>
          <a:xfrm flipV="1">
            <a:off x="5418543" y="4043671"/>
            <a:ext cx="1667990" cy="16924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6" idx="0"/>
            <a:endCxn id="5" idx="2"/>
          </p:cNvCxnSpPr>
          <p:nvPr/>
        </p:nvCxnSpPr>
        <p:spPr>
          <a:xfrm flipV="1">
            <a:off x="4662459" y="2852936"/>
            <a:ext cx="2820822" cy="919627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6" idx="0"/>
            <a:endCxn id="4" idx="2"/>
          </p:cNvCxnSpPr>
          <p:nvPr/>
        </p:nvCxnSpPr>
        <p:spPr>
          <a:xfrm flipH="1" flipV="1">
            <a:off x="1907897" y="3003289"/>
            <a:ext cx="2754562" cy="769274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8" idx="3"/>
          </p:cNvCxnSpPr>
          <p:nvPr/>
        </p:nvCxnSpPr>
        <p:spPr>
          <a:xfrm>
            <a:off x="8310669" y="4043671"/>
            <a:ext cx="532140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7" idx="2"/>
            <a:endCxn id="11" idx="3"/>
          </p:cNvCxnSpPr>
          <p:nvPr/>
        </p:nvCxnSpPr>
        <p:spPr>
          <a:xfrm>
            <a:off x="1641985" y="4348627"/>
            <a:ext cx="3020474" cy="993672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6" idx="2"/>
            <a:endCxn id="11" idx="3"/>
          </p:cNvCxnSpPr>
          <p:nvPr/>
        </p:nvCxnSpPr>
        <p:spPr>
          <a:xfrm>
            <a:off x="4662459" y="4348627"/>
            <a:ext cx="0" cy="993672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8" idx="2"/>
            <a:endCxn id="11" idx="3"/>
          </p:cNvCxnSpPr>
          <p:nvPr/>
        </p:nvCxnSpPr>
        <p:spPr>
          <a:xfrm flipH="1">
            <a:off x="4662459" y="4331703"/>
            <a:ext cx="3036142" cy="1010596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5850773" y="3071822"/>
            <a:ext cx="667954" cy="41280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SFP</a:t>
            </a:r>
            <a:endParaRPr kumimoji="1" lang="ja-JP" altLang="en-US" dirty="0"/>
          </a:p>
        </p:txBody>
      </p:sp>
      <p:sp>
        <p:nvSpPr>
          <p:cNvPr id="90" name="正方形/長方形 89"/>
          <p:cNvSpPr/>
          <p:nvPr/>
        </p:nvSpPr>
        <p:spPr>
          <a:xfrm>
            <a:off x="441723" y="422052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正方形/長方形 90"/>
          <p:cNvSpPr/>
          <p:nvPr/>
        </p:nvSpPr>
        <p:spPr>
          <a:xfrm>
            <a:off x="2662347" y="4157694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正方形/長方形 92"/>
          <p:cNvSpPr/>
          <p:nvPr/>
        </p:nvSpPr>
        <p:spPr>
          <a:xfrm>
            <a:off x="3054085" y="4157694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正方形/長方形 97"/>
          <p:cNvSpPr/>
          <p:nvPr/>
        </p:nvSpPr>
        <p:spPr>
          <a:xfrm>
            <a:off x="5850773" y="417128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正方形/長方形 98"/>
          <p:cNvSpPr/>
          <p:nvPr/>
        </p:nvSpPr>
        <p:spPr>
          <a:xfrm>
            <a:off x="6242511" y="4171282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正方形/長方形 99"/>
          <p:cNvSpPr/>
          <p:nvPr/>
        </p:nvSpPr>
        <p:spPr>
          <a:xfrm>
            <a:off x="8494833" y="417128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正方形/長方形 100"/>
          <p:cNvSpPr/>
          <p:nvPr/>
        </p:nvSpPr>
        <p:spPr>
          <a:xfrm>
            <a:off x="3000598" y="3028794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正方形/長方形 101"/>
          <p:cNvSpPr/>
          <p:nvPr/>
        </p:nvSpPr>
        <p:spPr>
          <a:xfrm>
            <a:off x="3392498" y="3028793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正方形/長方形 102"/>
          <p:cNvSpPr/>
          <p:nvPr/>
        </p:nvSpPr>
        <p:spPr>
          <a:xfrm>
            <a:off x="5026481" y="3225021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正方形/長方形 103"/>
          <p:cNvSpPr/>
          <p:nvPr/>
        </p:nvSpPr>
        <p:spPr>
          <a:xfrm>
            <a:off x="5418219" y="3225021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正方形/長方形 104"/>
          <p:cNvSpPr/>
          <p:nvPr/>
        </p:nvSpPr>
        <p:spPr>
          <a:xfrm>
            <a:off x="6920116" y="311673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251520" y="5904260"/>
            <a:ext cx="195950" cy="162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251520" y="5517232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2898" y="5761143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</a:t>
            </a:r>
            <a:r>
              <a:rPr lang="ja-JP" altLang="en-US" dirty="0" smtClean="0"/>
              <a:t>ヘッダ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23861" y="5414018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パケット</a:t>
            </a:r>
            <a:endParaRPr kumimoji="1" lang="ja-JP" altLang="en-US" dirty="0"/>
          </a:p>
        </p:txBody>
      </p:sp>
      <p:sp>
        <p:nvSpPr>
          <p:cNvPr id="35" name="角丸四角形吹き出し 34"/>
          <p:cNvSpPr/>
          <p:nvPr/>
        </p:nvSpPr>
        <p:spPr>
          <a:xfrm>
            <a:off x="1507661" y="2127605"/>
            <a:ext cx="5025220" cy="1751368"/>
          </a:xfrm>
          <a:prstGeom prst="wedgeRoundRectCallout">
            <a:avLst>
              <a:gd name="adj1" fmla="val 18168"/>
              <a:gd name="adj2" fmla="val 125509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Controller</a:t>
            </a:r>
            <a:r>
              <a:rPr kumimoji="1" lang="ja-JP" altLang="en-US" dirty="0" smtClean="0"/>
              <a:t>： </a:t>
            </a:r>
            <a:endParaRPr kumimoji="1" lang="en-US" altLang="ja-JP" dirty="0" smtClean="0"/>
          </a:p>
          <a:p>
            <a:r>
              <a:rPr lang="ja-JP" altLang="en-US" dirty="0"/>
              <a:t>ヘッダ</a:t>
            </a:r>
            <a:r>
              <a:rPr kumimoji="1" lang="ja-JP" altLang="en-US" dirty="0" smtClean="0"/>
              <a:t>や経路の設定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4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OpenDaylight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オープンソースの</a:t>
            </a:r>
            <a:r>
              <a:rPr kumimoji="1" lang="en-US" altLang="ja-JP" dirty="0" smtClean="0"/>
              <a:t>SDN</a:t>
            </a:r>
            <a:r>
              <a:rPr kumimoji="1" lang="ja-JP" altLang="en-US" dirty="0" smtClean="0"/>
              <a:t>コントローラー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73360"/>
            <a:ext cx="7480831" cy="42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6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OpenDaylight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SFC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ODL</a:t>
            </a:r>
            <a:r>
              <a:rPr kumimoji="1" lang="ja-JP" altLang="en-US" dirty="0" smtClean="0"/>
              <a:t>のプロジェクトのひとつに</a:t>
            </a:r>
            <a:r>
              <a:rPr kumimoji="1" lang="en-US" altLang="ja-JP" dirty="0" smtClean="0"/>
              <a:t>SFC</a:t>
            </a:r>
            <a:r>
              <a:rPr kumimoji="1" lang="ja-JP" altLang="en-US" dirty="0" smtClean="0"/>
              <a:t>が存在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73360"/>
            <a:ext cx="7480831" cy="42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419872" y="6381328"/>
            <a:ext cx="482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https://www.opendaylight.org/lithium</a:t>
            </a:r>
            <a:r>
              <a:rPr kumimoji="1" lang="ja-JP" altLang="en-US" dirty="0" smtClean="0"/>
              <a:t>より抜粋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656702" y="3807940"/>
            <a:ext cx="735227" cy="1251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0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OpenDaylight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SFC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1921" y="1331557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アップ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27742" r="43718" b="24718"/>
          <a:stretch/>
        </p:blipFill>
        <p:spPr bwMode="auto">
          <a:xfrm>
            <a:off x="1169415" y="1835686"/>
            <a:ext cx="6858969" cy="426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491880" y="6381328"/>
            <a:ext cx="482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https://www.opendaylight.org/lithium</a:t>
            </a:r>
            <a:r>
              <a:rPr kumimoji="1" lang="ja-JP" altLang="en-US" dirty="0" smtClean="0"/>
              <a:t>より抜粋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915816" y="2841512"/>
            <a:ext cx="1584176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5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OpenDaylight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SFC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ODL</a:t>
            </a:r>
            <a:r>
              <a:rPr kumimoji="1" lang="ja-JP" altLang="en-US" dirty="0" smtClean="0"/>
              <a:t>のプロジェクトのひとつに</a:t>
            </a:r>
            <a:r>
              <a:rPr kumimoji="1" lang="en-US" altLang="ja-JP" dirty="0" smtClean="0"/>
              <a:t>SFC</a:t>
            </a:r>
            <a:r>
              <a:rPr kumimoji="1" lang="ja-JP" altLang="en-US" dirty="0" smtClean="0"/>
              <a:t>が存在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73360"/>
            <a:ext cx="7480831" cy="42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491880" y="6381328"/>
            <a:ext cx="482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https://www.opendaylight.org/lithium</a:t>
            </a:r>
            <a:r>
              <a:rPr kumimoji="1" lang="ja-JP" altLang="en-US" dirty="0" smtClean="0"/>
              <a:t>より抜粋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627784" y="3807460"/>
            <a:ext cx="768196" cy="1255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4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ODL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SFC</a:t>
            </a:r>
            <a:r>
              <a:rPr kumimoji="1" lang="ja-JP" altLang="en-US" dirty="0" smtClean="0"/>
              <a:t> アーキテクチャ</a:t>
            </a:r>
            <a:endParaRPr kumimoji="1"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01921" y="13315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コントローラー機能を実装、提供している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694923" cy="3746700"/>
          </a:xfrm>
          <a:prstGeom prst="rect">
            <a:avLst/>
          </a:prstGeom>
        </p:spPr>
      </p:pic>
      <p:cxnSp>
        <p:nvCxnSpPr>
          <p:cNvPr id="41" name="直線コネクタ 40"/>
          <p:cNvCxnSpPr>
            <a:endCxn id="42" idx="0"/>
          </p:cNvCxnSpPr>
          <p:nvPr/>
        </p:nvCxnSpPr>
        <p:spPr>
          <a:xfrm>
            <a:off x="4187135" y="5663532"/>
            <a:ext cx="1" cy="35775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endCxn id="45" idx="0"/>
          </p:cNvCxnSpPr>
          <p:nvPr/>
        </p:nvCxnSpPr>
        <p:spPr>
          <a:xfrm>
            <a:off x="5370909" y="5663532"/>
            <a:ext cx="1" cy="35775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角丸四角形 41"/>
          <p:cNvSpPr/>
          <p:nvPr/>
        </p:nvSpPr>
        <p:spPr>
          <a:xfrm>
            <a:off x="3732727" y="6021288"/>
            <a:ext cx="908817" cy="50405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GUI</a:t>
            </a:r>
            <a:endParaRPr kumimoji="1" lang="ja-JP" altLang="en-US" dirty="0"/>
          </a:p>
        </p:txBody>
      </p:sp>
      <p:sp>
        <p:nvSpPr>
          <p:cNvPr id="45" name="角丸四角形 44"/>
          <p:cNvSpPr/>
          <p:nvPr/>
        </p:nvSpPr>
        <p:spPr>
          <a:xfrm>
            <a:off x="4873675" y="6021288"/>
            <a:ext cx="994469" cy="50405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REST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API</a:t>
            </a:r>
            <a:endParaRPr kumimoji="1" lang="ja-JP" altLang="en-US" dirty="0"/>
          </a:p>
        </p:txBody>
      </p:sp>
      <p:sp>
        <p:nvSpPr>
          <p:cNvPr id="49" name="1 つの角を切り取った四角形 48"/>
          <p:cNvSpPr/>
          <p:nvPr/>
        </p:nvSpPr>
        <p:spPr>
          <a:xfrm>
            <a:off x="3995936" y="4797152"/>
            <a:ext cx="1656183" cy="858760"/>
          </a:xfrm>
          <a:prstGeom prst="snip1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OpenDaylight</a:t>
            </a:r>
            <a:endParaRPr kumimoji="1" lang="en-US" altLang="ja-JP" dirty="0" smtClean="0"/>
          </a:p>
          <a:p>
            <a:pPr algn="ctr"/>
            <a:r>
              <a:rPr lang="en-US" altLang="ja-JP" dirty="0"/>
              <a:t>SFC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2195736" y="4077072"/>
            <a:ext cx="51845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>
            <a:endCxn id="49" idx="3"/>
          </p:cNvCxnSpPr>
          <p:nvPr/>
        </p:nvCxnSpPr>
        <p:spPr>
          <a:xfrm>
            <a:off x="2483768" y="4077072"/>
            <a:ext cx="2340260" cy="72008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54" idx="0"/>
            <a:endCxn id="49" idx="3"/>
          </p:cNvCxnSpPr>
          <p:nvPr/>
        </p:nvCxnSpPr>
        <p:spPr>
          <a:xfrm>
            <a:off x="4788024" y="4077072"/>
            <a:ext cx="36004" cy="72008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endCxn id="54" idx="2"/>
          </p:cNvCxnSpPr>
          <p:nvPr/>
        </p:nvCxnSpPr>
        <p:spPr>
          <a:xfrm flipH="1">
            <a:off x="4788024" y="4077072"/>
            <a:ext cx="2376264" cy="72008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1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利用方法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デモが用意されているのでそれを参考にしながら</a:t>
            </a:r>
            <a:r>
              <a:rPr kumimoji="1" lang="en-US" altLang="ja-JP" dirty="0" smtClean="0"/>
              <a:t>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5430" y="6235399"/>
            <a:ext cx="899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 smtClean="0"/>
              <a:t>デモ</a:t>
            </a:r>
            <a:r>
              <a:rPr lang="en-US" altLang="ja-JP" sz="1400" dirty="0" smtClean="0"/>
              <a:t>URL</a:t>
            </a:r>
            <a:r>
              <a:rPr lang="ja-JP" altLang="en-US" sz="1400" dirty="0" smtClean="0"/>
              <a:t> ： </a:t>
            </a:r>
            <a:r>
              <a:rPr lang="en-US" altLang="ja-JP" sz="1400" dirty="0" smtClean="0"/>
              <a:t>https</a:t>
            </a:r>
            <a:r>
              <a:rPr lang="en-US" altLang="ja-JP" sz="1400" dirty="0"/>
              <a:t>://docs.google.com/document/d/18xK9vL-lcfwuV3Bc7yayC00wC47oGIDDs8Z72SZz9SA/edit?usp=sharing</a:t>
            </a:r>
            <a:endParaRPr kumimoji="1" lang="ja-JP" altLang="en-US" sz="14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814327" y="5229200"/>
            <a:ext cx="1512167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</a:p>
          <a:p>
            <a:pPr algn="ctr"/>
            <a:r>
              <a:rPr lang="en-US" altLang="ja-JP" dirty="0" smtClean="0"/>
              <a:t>192.168.1.13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814327" y="3997136"/>
            <a:ext cx="1512168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</a:p>
          <a:p>
            <a:pPr algn="ctr"/>
            <a:r>
              <a:rPr lang="en-US" altLang="ja-JP" dirty="0" smtClean="0"/>
              <a:t>192.168.1.27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060470" y="3997136"/>
            <a:ext cx="122413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13" name="1 つの角を切り取った四角形 12"/>
          <p:cNvSpPr/>
          <p:nvPr/>
        </p:nvSpPr>
        <p:spPr>
          <a:xfrm>
            <a:off x="3635443" y="4941168"/>
            <a:ext cx="2074190" cy="1044116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15" name="直線コネクタ 14"/>
          <p:cNvCxnSpPr>
            <a:stCxn id="11" idx="3"/>
            <a:endCxn id="10" idx="1"/>
          </p:cNvCxnSpPr>
          <p:nvPr/>
        </p:nvCxnSpPr>
        <p:spPr>
          <a:xfrm>
            <a:off x="5284606" y="4285168"/>
            <a:ext cx="15297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0" idx="2"/>
            <a:endCxn id="9" idx="0"/>
          </p:cNvCxnSpPr>
          <p:nvPr/>
        </p:nvCxnSpPr>
        <p:spPr>
          <a:xfrm>
            <a:off x="7570411" y="4573200"/>
            <a:ext cx="0" cy="65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1"/>
            <a:endCxn id="13" idx="3"/>
          </p:cNvCxnSpPr>
          <p:nvPr/>
        </p:nvCxnSpPr>
        <p:spPr>
          <a:xfrm flipH="1">
            <a:off x="4672538" y="4285168"/>
            <a:ext cx="2141789" cy="65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3419872" y="3284984"/>
            <a:ext cx="2520280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990662" y="3477927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192.168.1.7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55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14327" y="5229200"/>
            <a:ext cx="1512167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</a:p>
          <a:p>
            <a:pPr algn="ctr"/>
            <a:r>
              <a:rPr lang="en-US" altLang="ja-JP" dirty="0" smtClean="0"/>
              <a:t>192.168.1.13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814327" y="3997136"/>
            <a:ext cx="1512168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</a:p>
          <a:p>
            <a:pPr algn="ctr"/>
            <a:r>
              <a:rPr lang="en-US" altLang="ja-JP" dirty="0" smtClean="0"/>
              <a:t>192.168.1.27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060470" y="3997136"/>
            <a:ext cx="122413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8" name="1 つの角を切り取った四角形 7"/>
          <p:cNvSpPr/>
          <p:nvPr/>
        </p:nvSpPr>
        <p:spPr>
          <a:xfrm>
            <a:off x="3635443" y="4941168"/>
            <a:ext cx="2074190" cy="1044116"/>
          </a:xfrm>
          <a:prstGeom prst="snip1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9" name="直線コネクタ 8"/>
          <p:cNvCxnSpPr>
            <a:stCxn id="7" idx="3"/>
            <a:endCxn id="6" idx="1"/>
          </p:cNvCxnSpPr>
          <p:nvPr/>
        </p:nvCxnSpPr>
        <p:spPr>
          <a:xfrm>
            <a:off x="5284606" y="4285168"/>
            <a:ext cx="15297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6" idx="2"/>
            <a:endCxn id="5" idx="0"/>
          </p:cNvCxnSpPr>
          <p:nvPr/>
        </p:nvCxnSpPr>
        <p:spPr>
          <a:xfrm>
            <a:off x="7570411" y="4573200"/>
            <a:ext cx="0" cy="65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6" idx="1"/>
            <a:endCxn id="8" idx="3"/>
          </p:cNvCxnSpPr>
          <p:nvPr/>
        </p:nvCxnSpPr>
        <p:spPr>
          <a:xfrm flipH="1">
            <a:off x="4672538" y="4285168"/>
            <a:ext cx="2141789" cy="65600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419872" y="3284984"/>
            <a:ext cx="2520280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0662" y="3477927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192.168.1.7</a:t>
            </a:r>
            <a:endParaRPr kumimoji="1" lang="ja-JP" altLang="en-US" dirty="0"/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idx="1"/>
          </p:nvPr>
        </p:nvSpPr>
        <p:spPr>
          <a:xfrm>
            <a:off x="467544" y="1399611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Controller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	</a:t>
            </a:r>
            <a:r>
              <a:rPr kumimoji="1" lang="ja-JP" altLang="en-US" dirty="0" smtClean="0"/>
              <a:t>： </a:t>
            </a:r>
            <a:r>
              <a:rPr lang="en-US" altLang="ja-JP" dirty="0" err="1" smtClean="0"/>
              <a:t>OpenDaylight</a:t>
            </a:r>
            <a:endParaRPr kumimoji="1" lang="en-US" altLang="ja-JP" dirty="0" smtClean="0"/>
          </a:p>
          <a:p>
            <a:r>
              <a:rPr lang="en-US" altLang="ja-JP" dirty="0" smtClean="0"/>
              <a:t>SFF</a:t>
            </a:r>
            <a:r>
              <a:rPr lang="ja-JP" altLang="en-US" dirty="0" smtClean="0"/>
              <a:t> </a:t>
            </a:r>
            <a:r>
              <a:rPr lang="en-US" altLang="ja-JP" dirty="0" smtClean="0"/>
              <a:t>		</a:t>
            </a:r>
            <a:r>
              <a:rPr lang="ja-JP" altLang="en-US" dirty="0" smtClean="0"/>
              <a:t>： </a:t>
            </a:r>
            <a:r>
              <a:rPr lang="en-US" altLang="ja-JP" dirty="0" smtClean="0"/>
              <a:t>Open </a:t>
            </a:r>
            <a:r>
              <a:rPr lang="en-US" altLang="ja-JP" dirty="0" err="1" smtClean="0"/>
              <a:t>vSwitch</a:t>
            </a:r>
            <a:endParaRPr lang="en-US" altLang="ja-JP" dirty="0"/>
          </a:p>
          <a:p>
            <a:r>
              <a:rPr kumimoji="1" lang="en-US" altLang="ja-JP" dirty="0" smtClean="0"/>
              <a:t>SF, Classifier 	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 </a:t>
            </a:r>
            <a:r>
              <a:rPr lang="en-US" altLang="ja-JP" dirty="0"/>
              <a:t>P</a:t>
            </a:r>
            <a:r>
              <a:rPr kumimoji="1" lang="en-US" altLang="ja-JP" dirty="0" smtClean="0"/>
              <a:t>ython</a:t>
            </a:r>
            <a:r>
              <a:rPr kumimoji="1" lang="ja-JP" altLang="en-US" dirty="0" smtClean="0"/>
              <a:t>スクリプト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72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背景</a:t>
            </a:r>
            <a:endParaRPr lang="en-US" altLang="ja-JP" dirty="0" smtClean="0"/>
          </a:p>
          <a:p>
            <a:r>
              <a:rPr lang="en-US" altLang="ja-JP" dirty="0" smtClean="0"/>
              <a:t>Service Function Chaining(SFC)</a:t>
            </a:r>
            <a:r>
              <a:rPr lang="ja-JP" altLang="en-US" dirty="0" smtClean="0"/>
              <a:t>について</a:t>
            </a:r>
            <a:endParaRPr lang="en-US" altLang="ja-JP" dirty="0"/>
          </a:p>
          <a:p>
            <a:r>
              <a:rPr lang="en-US" altLang="ja-JP" dirty="0" err="1" smtClean="0"/>
              <a:t>OpenDaylight</a:t>
            </a:r>
            <a:r>
              <a:rPr lang="en-US" altLang="ja-JP" dirty="0" smtClean="0"/>
              <a:t>(ODL)</a:t>
            </a:r>
            <a:r>
              <a:rPr lang="ja-JP" altLang="en-US" dirty="0" smtClean="0"/>
              <a:t> </a:t>
            </a:r>
            <a:r>
              <a:rPr lang="en-US" altLang="ja-JP" dirty="0" smtClean="0"/>
              <a:t>SFC</a:t>
            </a:r>
            <a:r>
              <a:rPr lang="ja-JP" altLang="en-US" dirty="0" smtClean="0"/>
              <a:t>について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ODL</a:t>
            </a:r>
            <a:r>
              <a:rPr lang="ja-JP" altLang="en-US" dirty="0" smtClean="0"/>
              <a:t> </a:t>
            </a:r>
            <a:r>
              <a:rPr lang="en-US" altLang="ja-JP" dirty="0" smtClean="0"/>
              <a:t>SFC</a:t>
            </a:r>
            <a:r>
              <a:rPr lang="ja-JP" altLang="en-US" dirty="0" smtClean="0"/>
              <a:t> の利用方法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ODL</a:t>
            </a:r>
            <a:r>
              <a:rPr lang="ja-JP" altLang="en-US" dirty="0"/>
              <a:t> </a:t>
            </a:r>
            <a:r>
              <a:rPr lang="en-US" altLang="ja-JP" dirty="0" smtClean="0"/>
              <a:t>SFC</a:t>
            </a:r>
            <a:r>
              <a:rPr lang="ja-JP" altLang="en-US" dirty="0" smtClean="0"/>
              <a:t>の実装</a:t>
            </a:r>
            <a:endParaRPr lang="en-US" altLang="ja-JP" dirty="0" smtClean="0"/>
          </a:p>
          <a:p>
            <a:r>
              <a:rPr kumimoji="1" lang="ja-JP" altLang="en-US" dirty="0" smtClean="0"/>
              <a:t>考察、感想</a:t>
            </a:r>
            <a:endParaRPr kumimoji="1" lang="en-US" altLang="ja-JP" dirty="0"/>
          </a:p>
          <a:p>
            <a:r>
              <a:rPr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2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環境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以下のような経路を実現</a:t>
            </a:r>
            <a:endParaRPr kumimoji="1" lang="en-US" altLang="ja-JP" dirty="0" smtClean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814327" y="5229200"/>
            <a:ext cx="1512167" cy="86409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</a:p>
          <a:p>
            <a:pPr algn="ctr"/>
            <a:r>
              <a:rPr lang="en-US" altLang="ja-JP" dirty="0" smtClean="0"/>
              <a:t>192.168.1.13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814327" y="3997136"/>
            <a:ext cx="1512168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</a:p>
          <a:p>
            <a:pPr algn="ctr"/>
            <a:r>
              <a:rPr lang="en-US" altLang="ja-JP" dirty="0" smtClean="0"/>
              <a:t>192.168.1.27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060470" y="3997136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13" name="1 つの角を切り取った四角形 12"/>
          <p:cNvSpPr/>
          <p:nvPr/>
        </p:nvSpPr>
        <p:spPr>
          <a:xfrm>
            <a:off x="3635443" y="4941168"/>
            <a:ext cx="2074190" cy="1044116"/>
          </a:xfrm>
          <a:prstGeom prst="snip1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stCxn id="12" idx="3"/>
            <a:endCxn id="11" idx="1"/>
          </p:cNvCxnSpPr>
          <p:nvPr/>
        </p:nvCxnSpPr>
        <p:spPr>
          <a:xfrm>
            <a:off x="5284606" y="4285168"/>
            <a:ext cx="1529721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1" idx="2"/>
            <a:endCxn id="10" idx="0"/>
          </p:cNvCxnSpPr>
          <p:nvPr/>
        </p:nvCxnSpPr>
        <p:spPr>
          <a:xfrm>
            <a:off x="7570411" y="4573200"/>
            <a:ext cx="0" cy="65600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1" idx="1"/>
            <a:endCxn id="13" idx="3"/>
          </p:cNvCxnSpPr>
          <p:nvPr/>
        </p:nvCxnSpPr>
        <p:spPr>
          <a:xfrm flipH="1">
            <a:off x="4672538" y="4285168"/>
            <a:ext cx="2141789" cy="65600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3419872" y="3284984"/>
            <a:ext cx="2520280" cy="295232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90662" y="3477927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192.168.1.7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4690091" y="4077072"/>
            <a:ext cx="319427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H="1">
            <a:off x="4672538" y="4361368"/>
            <a:ext cx="27547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V="1">
            <a:off x="7427306" y="4361368"/>
            <a:ext cx="0" cy="14438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7884368" y="4077072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Service Function Chain(SFC)</a:t>
            </a:r>
          </a:p>
          <a:p>
            <a:pPr lvl="1"/>
            <a:r>
              <a:rPr lang="ja-JP" altLang="en-US" sz="2400" dirty="0" smtClean="0"/>
              <a:t>どんな種類の</a:t>
            </a:r>
            <a:r>
              <a:rPr lang="en-US" altLang="ja-JP" sz="2400" dirty="0" smtClean="0"/>
              <a:t>SF</a:t>
            </a:r>
            <a:r>
              <a:rPr lang="ja-JP" altLang="en-US" sz="2400" dirty="0" smtClean="0"/>
              <a:t>を繋ぐかという抽象的な定義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例 ： </a:t>
            </a:r>
            <a:r>
              <a:rPr lang="en-US" altLang="ja-JP" sz="2400" dirty="0" smtClean="0"/>
              <a:t>FW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LB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DPI</a:t>
            </a:r>
          </a:p>
          <a:p>
            <a:r>
              <a:rPr lang="en-US" altLang="ja-JP" sz="2800" dirty="0" smtClean="0"/>
              <a:t>Service Function Path(SFP)</a:t>
            </a:r>
          </a:p>
          <a:p>
            <a:pPr lvl="1"/>
            <a:r>
              <a:rPr lang="en-US" altLang="ja-JP" sz="2400" dirty="0" smtClean="0"/>
              <a:t>SFC</a:t>
            </a:r>
            <a:r>
              <a:rPr lang="ja-JP" altLang="en-US" sz="2400" dirty="0" smtClean="0"/>
              <a:t>を参照し、転送プロトコル等を指定</a:t>
            </a:r>
            <a:endParaRPr lang="en-US" altLang="ja-JP" sz="2400" dirty="0" smtClean="0"/>
          </a:p>
          <a:p>
            <a:r>
              <a:rPr lang="en-US" altLang="ja-JP" sz="2800" dirty="0" smtClean="0"/>
              <a:t>Rendered Service Path(RSP)</a:t>
            </a:r>
          </a:p>
          <a:p>
            <a:pPr lvl="1"/>
            <a:r>
              <a:rPr lang="ja-JP" altLang="en-US" sz="2400" dirty="0"/>
              <a:t>実際</a:t>
            </a:r>
            <a:r>
              <a:rPr lang="ja-JP" altLang="en-US" sz="2400" dirty="0" smtClean="0"/>
              <a:t>のパス、固有の</a:t>
            </a:r>
            <a:r>
              <a:rPr lang="en-US" altLang="ja-JP" sz="2400" dirty="0" smtClean="0"/>
              <a:t>ID</a:t>
            </a:r>
            <a:r>
              <a:rPr lang="ja-JP" altLang="en-US" sz="2400" dirty="0" smtClean="0"/>
              <a:t>が与えられる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SFP</a:t>
            </a:r>
            <a:r>
              <a:rPr lang="ja-JP" altLang="en-US" sz="2400" dirty="0" smtClean="0"/>
              <a:t>を参照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転送プロトコルやどのインスタンスを経由するかの情報を持つ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9133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ja-JP" altLang="en-US" dirty="0"/>
              <a:t>ヘッダ</a:t>
            </a:r>
            <a:endParaRPr lang="en-US" altLang="ja-JP" dirty="0"/>
          </a:p>
          <a:p>
            <a:pPr lvl="1"/>
            <a:r>
              <a:rPr lang="ja-JP" altLang="en-US" dirty="0"/>
              <a:t>経路制御：</a:t>
            </a:r>
            <a:r>
              <a:rPr lang="en-US" altLang="ja-JP" dirty="0"/>
              <a:t>VXLAN</a:t>
            </a:r>
          </a:p>
          <a:p>
            <a:pPr lvl="1"/>
            <a:r>
              <a:rPr lang="ja-JP" altLang="en-US" dirty="0"/>
              <a:t>経路選択：</a:t>
            </a:r>
            <a:r>
              <a:rPr lang="en-US" altLang="ja-JP" dirty="0"/>
              <a:t>Network Service Header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814327" y="5229200"/>
            <a:ext cx="1512167" cy="86409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</a:p>
          <a:p>
            <a:pPr algn="ctr"/>
            <a:r>
              <a:rPr lang="en-US" altLang="ja-JP" dirty="0" smtClean="0"/>
              <a:t>192.168.1.13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814327" y="3997136"/>
            <a:ext cx="1512168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</a:p>
          <a:p>
            <a:pPr algn="ctr"/>
            <a:r>
              <a:rPr lang="en-US" altLang="ja-JP" dirty="0" smtClean="0"/>
              <a:t>192.168.1.27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060470" y="3997136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13" name="1 つの角を切り取った四角形 12"/>
          <p:cNvSpPr/>
          <p:nvPr/>
        </p:nvSpPr>
        <p:spPr>
          <a:xfrm>
            <a:off x="3635443" y="4941168"/>
            <a:ext cx="2074190" cy="1044116"/>
          </a:xfrm>
          <a:prstGeom prst="snip1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stCxn id="12" idx="3"/>
            <a:endCxn id="11" idx="1"/>
          </p:cNvCxnSpPr>
          <p:nvPr/>
        </p:nvCxnSpPr>
        <p:spPr>
          <a:xfrm>
            <a:off x="5284606" y="4285168"/>
            <a:ext cx="1529721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1" idx="2"/>
            <a:endCxn id="10" idx="0"/>
          </p:cNvCxnSpPr>
          <p:nvPr/>
        </p:nvCxnSpPr>
        <p:spPr>
          <a:xfrm>
            <a:off x="7570411" y="4573200"/>
            <a:ext cx="0" cy="65600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1" idx="1"/>
            <a:endCxn id="13" idx="3"/>
          </p:cNvCxnSpPr>
          <p:nvPr/>
        </p:nvCxnSpPr>
        <p:spPr>
          <a:xfrm flipH="1">
            <a:off x="4672538" y="4285168"/>
            <a:ext cx="2141789" cy="65600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3419872" y="3284984"/>
            <a:ext cx="2520280" cy="295232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90662" y="3477927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192.168.1.7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4690091" y="4077072"/>
            <a:ext cx="319427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H="1">
            <a:off x="4672538" y="4361368"/>
            <a:ext cx="27547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V="1">
            <a:off x="7427306" y="4361368"/>
            <a:ext cx="0" cy="14438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7884368" y="4077072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3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環境構築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814327" y="5229200"/>
            <a:ext cx="1512167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</a:p>
          <a:p>
            <a:pPr algn="ctr"/>
            <a:r>
              <a:rPr lang="en-US" altLang="ja-JP" dirty="0" smtClean="0"/>
              <a:t>192.168.1.13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814327" y="3997136"/>
            <a:ext cx="1512168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</a:p>
          <a:p>
            <a:pPr algn="ctr"/>
            <a:r>
              <a:rPr lang="en-US" altLang="ja-JP" dirty="0" smtClean="0"/>
              <a:t>192.168.1.27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060470" y="3997136"/>
            <a:ext cx="122413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21" name="1 つの角を切り取った四角形 20"/>
          <p:cNvSpPr/>
          <p:nvPr/>
        </p:nvSpPr>
        <p:spPr>
          <a:xfrm>
            <a:off x="3635443" y="4941168"/>
            <a:ext cx="2074190" cy="1044116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22" name="直線コネクタ 21"/>
          <p:cNvCxnSpPr>
            <a:stCxn id="20" idx="3"/>
            <a:endCxn id="19" idx="1"/>
          </p:cNvCxnSpPr>
          <p:nvPr/>
        </p:nvCxnSpPr>
        <p:spPr>
          <a:xfrm>
            <a:off x="5284606" y="4285168"/>
            <a:ext cx="15297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9" idx="2"/>
            <a:endCxn id="18" idx="0"/>
          </p:cNvCxnSpPr>
          <p:nvPr/>
        </p:nvCxnSpPr>
        <p:spPr>
          <a:xfrm>
            <a:off x="7570411" y="4573200"/>
            <a:ext cx="0" cy="65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9" idx="1"/>
            <a:endCxn id="21" idx="3"/>
          </p:cNvCxnSpPr>
          <p:nvPr/>
        </p:nvCxnSpPr>
        <p:spPr>
          <a:xfrm flipH="1">
            <a:off x="4672538" y="4285168"/>
            <a:ext cx="2141789" cy="65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3419872" y="3284984"/>
            <a:ext cx="2520280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90662" y="3477927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192.168.1.7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09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環境構築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ここ</a:t>
            </a:r>
            <a:endParaRPr kumimoji="1"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814327" y="5229200"/>
            <a:ext cx="1512167" cy="86409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</a:p>
          <a:p>
            <a:pPr algn="ctr"/>
            <a:r>
              <a:rPr lang="en-US" altLang="ja-JP" dirty="0" smtClean="0"/>
              <a:t>192.168.1.13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814327" y="3997136"/>
            <a:ext cx="1512168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</a:p>
          <a:p>
            <a:pPr algn="ctr"/>
            <a:r>
              <a:rPr lang="en-US" altLang="ja-JP" dirty="0" smtClean="0"/>
              <a:t>192.168.1.27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060470" y="3997136"/>
            <a:ext cx="1224136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11" name="1 つの角を切り取った四角形 10"/>
          <p:cNvSpPr/>
          <p:nvPr/>
        </p:nvSpPr>
        <p:spPr>
          <a:xfrm>
            <a:off x="3635443" y="4941168"/>
            <a:ext cx="2074190" cy="1044116"/>
          </a:xfrm>
          <a:prstGeom prst="snip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stCxn id="10" idx="3"/>
            <a:endCxn id="9" idx="1"/>
          </p:cNvCxnSpPr>
          <p:nvPr/>
        </p:nvCxnSpPr>
        <p:spPr>
          <a:xfrm>
            <a:off x="5284606" y="4285168"/>
            <a:ext cx="1529721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9" idx="2"/>
            <a:endCxn id="8" idx="0"/>
          </p:cNvCxnSpPr>
          <p:nvPr/>
        </p:nvCxnSpPr>
        <p:spPr>
          <a:xfrm>
            <a:off x="7570411" y="4573200"/>
            <a:ext cx="0" cy="65600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9" idx="1"/>
            <a:endCxn id="11" idx="3"/>
          </p:cNvCxnSpPr>
          <p:nvPr/>
        </p:nvCxnSpPr>
        <p:spPr>
          <a:xfrm flipH="1">
            <a:off x="4672538" y="4285168"/>
            <a:ext cx="2141789" cy="65600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3419872" y="3284984"/>
            <a:ext cx="2520280" cy="295232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90662" y="3477927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192.168.1.7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70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環境</a:t>
            </a:r>
            <a:r>
              <a:rPr lang="ja-JP" altLang="en-US" dirty="0" smtClean="0"/>
              <a:t>構築</a:t>
            </a:r>
            <a:r>
              <a:rPr lang="en-US" altLang="ja-JP" dirty="0" smtClean="0"/>
              <a:t>(ODL)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利用環境：</a:t>
            </a:r>
            <a:r>
              <a:rPr kumimoji="1" lang="en-US" altLang="ja-JP" dirty="0" smtClean="0"/>
              <a:t>Virtual-Box + Ubuntu 14.04</a:t>
            </a:r>
          </a:p>
          <a:p>
            <a:r>
              <a:rPr lang="en-US" altLang="ja-JP" dirty="0" smtClean="0"/>
              <a:t>JDK, Maven, </a:t>
            </a:r>
            <a:r>
              <a:rPr lang="en-US" altLang="ja-JP" dirty="0" err="1" smtClean="0"/>
              <a:t>git</a:t>
            </a:r>
            <a:r>
              <a:rPr lang="ja-JP" altLang="en-US" dirty="0" smtClean="0"/>
              <a:t>をインストール</a:t>
            </a:r>
            <a:endParaRPr lang="en-US" altLang="ja-JP" dirty="0" smtClean="0"/>
          </a:p>
          <a:p>
            <a:pPr lvl="1"/>
            <a:r>
              <a:rPr lang="en-US" altLang="ja-JP" sz="1800" dirty="0" smtClean="0"/>
              <a:t>a</a:t>
            </a:r>
            <a:r>
              <a:rPr kumimoji="1" lang="en-US" altLang="ja-JP" sz="1800" dirty="0" smtClean="0"/>
              <a:t>pt-get install maven</a:t>
            </a:r>
            <a:r>
              <a:rPr kumimoji="1" lang="ja-JP" altLang="en-US" sz="1800" dirty="0" smtClean="0"/>
              <a:t>だとう</a:t>
            </a:r>
            <a:r>
              <a:rPr kumimoji="1" lang="ja-JP" altLang="en-US" sz="1800" dirty="0" err="1" smtClean="0"/>
              <a:t>まくいかない</a:t>
            </a:r>
            <a:r>
              <a:rPr kumimoji="1" lang="en-US" altLang="ja-JP" sz="1800" dirty="0" smtClean="0"/>
              <a:t>(Maven</a:t>
            </a:r>
            <a:r>
              <a:rPr kumimoji="1" lang="ja-JP" altLang="en-US" sz="1800" dirty="0" smtClean="0"/>
              <a:t>のバージョンが古いため</a:t>
            </a:r>
            <a:r>
              <a:rPr kumimoji="1" lang="en-US" altLang="ja-JP" sz="1800" dirty="0" smtClean="0"/>
              <a:t>)</a:t>
            </a:r>
          </a:p>
          <a:p>
            <a:r>
              <a:rPr kumimoji="1" lang="en-US" altLang="ja-JP" dirty="0" smtClean="0"/>
              <a:t>ODL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SFC</a:t>
            </a:r>
            <a:r>
              <a:rPr kumimoji="1" lang="ja-JP" altLang="en-US" dirty="0" smtClean="0"/>
              <a:t>をクローン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stable/lithium </a:t>
            </a:r>
            <a:r>
              <a:rPr kumimoji="1" lang="ja-JP" altLang="en-US" dirty="0" smtClean="0"/>
              <a:t>ブランチを使用</a:t>
            </a:r>
            <a:r>
              <a:rPr kumimoji="1" lang="en-US" altLang="ja-JP" dirty="0" smtClean="0"/>
              <a:t>(master</a:t>
            </a:r>
            <a:r>
              <a:rPr kumimoji="1" lang="ja-JP" altLang="en-US" dirty="0" smtClean="0"/>
              <a:t>動かず</a:t>
            </a:r>
            <a:r>
              <a:rPr kumimoji="1" lang="en-US" altLang="ja-JP" dirty="0" smtClean="0"/>
              <a:t>…)</a:t>
            </a:r>
            <a:endParaRPr lang="en-US" altLang="ja-JP" dirty="0" smtClean="0"/>
          </a:p>
          <a:p>
            <a:r>
              <a:rPr kumimoji="1" lang="en-US" altLang="ja-JP" dirty="0" smtClean="0"/>
              <a:t>Maven</a:t>
            </a:r>
            <a:r>
              <a:rPr kumimoji="1" lang="ja-JP" altLang="en-US" dirty="0" smtClean="0"/>
              <a:t>を使用しビルド、実行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m</a:t>
            </a:r>
            <a:r>
              <a:rPr kumimoji="1" lang="en-US" altLang="ja-JP" dirty="0" err="1" smtClean="0"/>
              <a:t>vn</a:t>
            </a:r>
            <a:r>
              <a:rPr kumimoji="1" lang="en-US" altLang="ja-JP" dirty="0" smtClean="0"/>
              <a:t> clean install –D </a:t>
            </a:r>
            <a:r>
              <a:rPr kumimoji="1" lang="en-US" altLang="ja-JP" dirty="0" err="1" smtClean="0"/>
              <a:t>skipTests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./</a:t>
            </a:r>
            <a:r>
              <a:rPr lang="en-US" altLang="ja-JP" dirty="0" err="1" smtClean="0"/>
              <a:t>sfc-karaf</a:t>
            </a:r>
            <a:r>
              <a:rPr lang="en-US" altLang="ja-JP" dirty="0" smtClean="0"/>
              <a:t>/target/assembly/bin/</a:t>
            </a:r>
            <a:r>
              <a:rPr lang="en-US" altLang="ja-JP" dirty="0" err="1" smtClean="0"/>
              <a:t>karaf</a:t>
            </a:r>
            <a:r>
              <a:rPr kumimoji="1" lang="en-US" altLang="ja-JP" dirty="0" smtClean="0"/>
              <a:t>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496" y="6237312"/>
            <a:ext cx="899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 smtClean="0"/>
              <a:t>参考</a:t>
            </a:r>
            <a:r>
              <a:rPr lang="en-US" altLang="ja-JP" sz="1400" dirty="0" smtClean="0"/>
              <a:t>URL</a:t>
            </a:r>
            <a:r>
              <a:rPr lang="ja-JP" altLang="en-US" sz="1400" dirty="0" smtClean="0"/>
              <a:t> ： </a:t>
            </a:r>
            <a:r>
              <a:rPr lang="en-US" altLang="ja-JP" sz="1400" dirty="0" smtClean="0"/>
              <a:t>https://wiki.opendaylight.org/view/Install_On_Ubuntu_14.04</a:t>
            </a:r>
            <a:endParaRPr kumimoji="1" lang="ja-JP" altLang="en-US" sz="1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0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環境構築</a:t>
            </a:r>
            <a:r>
              <a:rPr lang="en-US" altLang="ja-JP" dirty="0" smtClean="0"/>
              <a:t>(ODL)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altLang="ja-JP" dirty="0" smtClean="0"/>
              <a:t>&lt;controller-</a:t>
            </a:r>
            <a:r>
              <a:rPr lang="en-US" altLang="ja-JP" dirty="0" err="1" smtClean="0"/>
              <a:t>ip</a:t>
            </a:r>
            <a:r>
              <a:rPr lang="en-US" altLang="ja-JP" dirty="0" smtClean="0"/>
              <a:t>&gt;:</a:t>
            </a:r>
            <a:r>
              <a:rPr kumimoji="1" lang="en-US" altLang="ja-JP" dirty="0" smtClean="0"/>
              <a:t>8181/index.html</a:t>
            </a:r>
          </a:p>
          <a:p>
            <a:pPr lvl="1"/>
            <a:r>
              <a:rPr lang="en-US" altLang="ja-JP" dirty="0" smtClean="0"/>
              <a:t>username : admin, pass : admin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6"/>
          <a:stretch/>
        </p:blipFill>
        <p:spPr bwMode="auto">
          <a:xfrm>
            <a:off x="2195736" y="2492896"/>
            <a:ext cx="5019898" cy="42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2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環境構築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</a:t>
            </a:r>
            <a:endParaRPr kumimoji="1"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814327" y="5229200"/>
            <a:ext cx="1512167" cy="86409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</a:p>
          <a:p>
            <a:pPr algn="ctr"/>
            <a:r>
              <a:rPr lang="en-US" altLang="ja-JP" dirty="0" smtClean="0"/>
              <a:t>192.168.1.13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814327" y="3997136"/>
            <a:ext cx="1512168" cy="576064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</a:p>
          <a:p>
            <a:pPr algn="ctr"/>
            <a:r>
              <a:rPr lang="en-US" altLang="ja-JP" dirty="0" smtClean="0"/>
              <a:t>192.168.1.27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060470" y="3997136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11" name="1 つの角を切り取った四角形 10"/>
          <p:cNvSpPr/>
          <p:nvPr/>
        </p:nvSpPr>
        <p:spPr>
          <a:xfrm>
            <a:off x="3635443" y="4941168"/>
            <a:ext cx="2074190" cy="1044116"/>
          </a:xfrm>
          <a:prstGeom prst="snip1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stCxn id="10" idx="3"/>
            <a:endCxn id="9" idx="1"/>
          </p:cNvCxnSpPr>
          <p:nvPr/>
        </p:nvCxnSpPr>
        <p:spPr>
          <a:xfrm>
            <a:off x="5284606" y="4285168"/>
            <a:ext cx="1529721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9" idx="2"/>
            <a:endCxn id="8" idx="0"/>
          </p:cNvCxnSpPr>
          <p:nvPr/>
        </p:nvCxnSpPr>
        <p:spPr>
          <a:xfrm>
            <a:off x="7570411" y="4573200"/>
            <a:ext cx="0" cy="65600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9" idx="1"/>
            <a:endCxn id="11" idx="3"/>
          </p:cNvCxnSpPr>
          <p:nvPr/>
        </p:nvCxnSpPr>
        <p:spPr>
          <a:xfrm flipH="1">
            <a:off x="4672538" y="4285168"/>
            <a:ext cx="2141789" cy="65600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3419872" y="3284984"/>
            <a:ext cx="2520280" cy="295232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90662" y="3477927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192.168.1.7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環境構築</a:t>
            </a:r>
            <a:r>
              <a:rPr kumimoji="1" lang="en-US" altLang="ja-JP" dirty="0" smtClean="0"/>
              <a:t>(SFF)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b="1" dirty="0" smtClean="0"/>
              <a:t>Open</a:t>
            </a:r>
            <a:r>
              <a:rPr lang="ja-JP" altLang="en-US" b="1" dirty="0" smtClean="0"/>
              <a:t> </a:t>
            </a:r>
            <a:r>
              <a:rPr lang="en-US" altLang="ja-JP" b="1" dirty="0" err="1" smtClean="0"/>
              <a:t>vSwitch</a:t>
            </a:r>
            <a:r>
              <a:rPr lang="en-US" altLang="ja-JP" b="1" dirty="0" smtClean="0"/>
              <a:t> nsh-v8</a:t>
            </a:r>
          </a:p>
          <a:p>
            <a:pPr lvl="1"/>
            <a:r>
              <a:rPr lang="en-US" altLang="ja-JP" dirty="0" smtClean="0"/>
              <a:t>NSH</a:t>
            </a:r>
            <a:r>
              <a:rPr lang="ja-JP" altLang="en-US" dirty="0" smtClean="0"/>
              <a:t>に対応した</a:t>
            </a:r>
            <a:r>
              <a:rPr lang="en-US" altLang="ja-JP" dirty="0" smtClean="0"/>
              <a:t>Open</a:t>
            </a:r>
            <a:r>
              <a:rPr lang="ja-JP" altLang="en-US" dirty="0" smtClean="0"/>
              <a:t> </a:t>
            </a:r>
            <a:r>
              <a:rPr lang="en-US" altLang="ja-JP" dirty="0" err="1"/>
              <a:t>v</a:t>
            </a:r>
            <a:r>
              <a:rPr lang="en-US" altLang="ja-JP" dirty="0" err="1" smtClean="0"/>
              <a:t>Switch</a:t>
            </a:r>
            <a:endParaRPr kumimoji="1" lang="en-US" altLang="ja-JP" dirty="0" smtClean="0"/>
          </a:p>
          <a:p>
            <a:r>
              <a:rPr kumimoji="1" lang="ja-JP" altLang="en-US" dirty="0" smtClean="0"/>
              <a:t>初期設定用スクリプトが提供されている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sz="1600" dirty="0" smtClean="0">
                <a:hlinkClick r:id="rId2"/>
              </a:rPr>
              <a:t>https</a:t>
            </a:r>
            <a:r>
              <a:rPr lang="en-US" altLang="ja-JP" sz="1600" dirty="0">
                <a:hlinkClick r:id="rId2"/>
              </a:rPr>
              <a:t>://</a:t>
            </a:r>
            <a:r>
              <a:rPr lang="en-US" altLang="ja-JP" sz="1600" dirty="0" smtClean="0">
                <a:hlinkClick r:id="rId2"/>
              </a:rPr>
              <a:t>raw.githubusercontent.com/priteshk/ovs/nsh-v8/third-party/start-ovs.sh</a:t>
            </a:r>
            <a:endParaRPr lang="en-US" altLang="ja-JP" dirty="0" smtClean="0"/>
          </a:p>
          <a:p>
            <a:r>
              <a:rPr lang="en-US" altLang="ja-JP" dirty="0" smtClean="0"/>
              <a:t>ODL</a:t>
            </a:r>
            <a:r>
              <a:rPr lang="ja-JP" altLang="en-US" dirty="0" smtClean="0"/>
              <a:t>に接続</a:t>
            </a:r>
            <a:endParaRPr lang="en-US" altLang="ja-JP" dirty="0" smtClean="0"/>
          </a:p>
          <a:p>
            <a:pPr lvl="1"/>
            <a:r>
              <a:rPr lang="en-US" altLang="ja-JP" sz="2400" dirty="0" err="1"/>
              <a:t>sudo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ovs-vsctl</a:t>
            </a:r>
            <a:r>
              <a:rPr lang="en-US" altLang="ja-JP" sz="2400" dirty="0"/>
              <a:t> set-manager </a:t>
            </a:r>
            <a:r>
              <a:rPr lang="en-US" altLang="ja-JP" sz="2400" dirty="0" err="1"/>
              <a:t>tcp</a:t>
            </a:r>
            <a:r>
              <a:rPr lang="en-US" altLang="ja-JP" sz="2400" dirty="0" smtClean="0"/>
              <a:t>:&lt;controller-</a:t>
            </a:r>
            <a:r>
              <a:rPr lang="en-US" altLang="ja-JP" sz="2400" dirty="0" err="1" smtClean="0"/>
              <a:t>ip</a:t>
            </a:r>
            <a:r>
              <a:rPr lang="en-US" altLang="ja-JP" sz="2400" dirty="0"/>
              <a:t>&gt;:</a:t>
            </a:r>
            <a:r>
              <a:rPr lang="en-US" altLang="ja-JP" sz="2400" dirty="0" smtClean="0"/>
              <a:t>6640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 smtClean="0"/>
              <a:t>現在の</a:t>
            </a:r>
            <a:r>
              <a:rPr kumimoji="1" lang="en-US" altLang="ja-JP" dirty="0" smtClean="0"/>
              <a:t>Ubuntu14.04.4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LTS</a:t>
            </a:r>
            <a:r>
              <a:rPr kumimoji="1" lang="ja-JP" altLang="en-US" dirty="0" smtClean="0"/>
              <a:t>では動かない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Open </a:t>
            </a:r>
            <a:r>
              <a:rPr kumimoji="1" lang="en-US" altLang="ja-JP" dirty="0" err="1" smtClean="0"/>
              <a:t>vSwitch</a:t>
            </a:r>
            <a:r>
              <a:rPr kumimoji="1" lang="en-US" altLang="ja-JP" dirty="0" smtClean="0"/>
              <a:t> nsh-v8</a:t>
            </a:r>
            <a:r>
              <a:rPr kumimoji="1" lang="ja-JP" altLang="en-US" dirty="0" smtClean="0"/>
              <a:t>は現在</a:t>
            </a:r>
            <a:r>
              <a:rPr kumimoji="1" lang="en-US" altLang="ja-JP" dirty="0" err="1" smtClean="0"/>
              <a:t>ovs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2.2.x</a:t>
            </a:r>
            <a:r>
              <a:rPr kumimoji="1" lang="ja-JP" altLang="en-US" dirty="0" err="1" smtClean="0"/>
              <a:t>まで</a:t>
            </a:r>
            <a:r>
              <a:rPr kumimoji="1" lang="ja-JP" altLang="en-US" dirty="0" smtClean="0"/>
              <a:t>対応</a:t>
            </a:r>
            <a:endParaRPr kumimoji="1" lang="en-US" altLang="ja-JP" dirty="0" smtClean="0"/>
          </a:p>
          <a:p>
            <a:pPr lvl="2"/>
            <a:r>
              <a:rPr lang="en-US" altLang="ja-JP" dirty="0" err="1"/>
              <a:t>o</a:t>
            </a:r>
            <a:r>
              <a:rPr lang="en-US" altLang="ja-JP" dirty="0" err="1" smtClean="0"/>
              <a:t>vs</a:t>
            </a:r>
            <a:r>
              <a:rPr lang="ja-JP" altLang="en-US" dirty="0" smtClean="0"/>
              <a:t>の最新は</a:t>
            </a:r>
            <a:r>
              <a:rPr lang="en-US" altLang="ja-JP" dirty="0" smtClean="0"/>
              <a:t>2.4.x</a:t>
            </a:r>
            <a:endParaRPr kumimoji="1" lang="en-US" altLang="ja-JP" dirty="0" smtClean="0"/>
          </a:p>
          <a:p>
            <a:pPr lvl="2"/>
            <a:r>
              <a:rPr lang="en-US" altLang="ja-JP" dirty="0" err="1"/>
              <a:t>o</a:t>
            </a:r>
            <a:r>
              <a:rPr kumimoji="1" lang="en-US" altLang="ja-JP" dirty="0" err="1" smtClean="0"/>
              <a:t>vs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2.2.x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Linux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kernel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3.14</a:t>
            </a:r>
            <a:r>
              <a:rPr kumimoji="1" lang="ja-JP" altLang="en-US" dirty="0" smtClean="0"/>
              <a:t>までしか対応していない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3.19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3.13</a:t>
            </a:r>
            <a:r>
              <a:rPr kumimoji="1" lang="ja-JP" altLang="en-US" dirty="0" smtClean="0"/>
              <a:t>にダウングレードして対応</a:t>
            </a:r>
            <a:endParaRPr kumimoji="1" lang="en-US" altLang="ja-JP" dirty="0" smtClean="0"/>
          </a:p>
          <a:p>
            <a:pPr lvl="2"/>
            <a:r>
              <a:rPr lang="en-US" altLang="ja-JP" dirty="0"/>
              <a:t>https://github.com/pritesh/ovs/blob/nsh-v8/FAQ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0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環境構築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</a:t>
            </a:r>
            <a:endParaRPr kumimoji="1"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814327" y="5229200"/>
            <a:ext cx="1512167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</a:p>
          <a:p>
            <a:pPr algn="ctr"/>
            <a:r>
              <a:rPr lang="en-US" altLang="ja-JP" dirty="0" smtClean="0"/>
              <a:t>192.168.1.13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814327" y="3997136"/>
            <a:ext cx="1512168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</a:p>
          <a:p>
            <a:pPr algn="ctr"/>
            <a:r>
              <a:rPr lang="en-US" altLang="ja-JP" dirty="0" smtClean="0"/>
              <a:t>192.168.1.27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060470" y="3997136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11" name="1 つの角を切り取った四角形 10"/>
          <p:cNvSpPr/>
          <p:nvPr/>
        </p:nvSpPr>
        <p:spPr>
          <a:xfrm>
            <a:off x="3635443" y="4941168"/>
            <a:ext cx="2074190" cy="1044116"/>
          </a:xfrm>
          <a:prstGeom prst="snip1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stCxn id="10" idx="3"/>
            <a:endCxn id="9" idx="1"/>
          </p:cNvCxnSpPr>
          <p:nvPr/>
        </p:nvCxnSpPr>
        <p:spPr>
          <a:xfrm>
            <a:off x="5284606" y="4285168"/>
            <a:ext cx="1529721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9" idx="2"/>
            <a:endCxn id="8" idx="0"/>
          </p:cNvCxnSpPr>
          <p:nvPr/>
        </p:nvCxnSpPr>
        <p:spPr>
          <a:xfrm>
            <a:off x="7570411" y="4573200"/>
            <a:ext cx="0" cy="65600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9" idx="1"/>
            <a:endCxn id="11" idx="3"/>
          </p:cNvCxnSpPr>
          <p:nvPr/>
        </p:nvCxnSpPr>
        <p:spPr>
          <a:xfrm flipH="1">
            <a:off x="4672538" y="4285168"/>
            <a:ext cx="2141789" cy="65600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3419872" y="3284984"/>
            <a:ext cx="2520280" cy="2952328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90662" y="3477927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192.168.1.7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背景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企業インフラを利用するユーザが、イメージするコンピュータリソース</a:t>
            </a:r>
            <a:r>
              <a:rPr kumimoji="1" lang="en-US" altLang="ja-JP" dirty="0" smtClean="0"/>
              <a:t>(</a:t>
            </a:r>
            <a:r>
              <a:rPr lang="ja-JP" altLang="en-US" dirty="0" smtClean="0"/>
              <a:t>コンピュート、ネットワーク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をワントップで提供可能な社内システム</a:t>
            </a:r>
            <a:r>
              <a:rPr lang="ja-JP" altLang="en-US" dirty="0" smtClean="0"/>
              <a:t>が欲しい</a:t>
            </a:r>
            <a:r>
              <a:rPr lang="en-US" altLang="ja-JP" dirty="0" smtClean="0"/>
              <a:t>…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Service</a:t>
            </a:r>
            <a:r>
              <a:rPr lang="ja-JP" altLang="en-US" dirty="0" smtClean="0"/>
              <a:t> </a:t>
            </a:r>
            <a:r>
              <a:rPr lang="en-US" altLang="ja-JP" dirty="0" smtClean="0"/>
              <a:t>Function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Chaining</a:t>
            </a:r>
            <a:r>
              <a:rPr lang="ja-JP" altLang="en-US" dirty="0" smtClean="0"/>
              <a:t>と</a:t>
            </a:r>
            <a:r>
              <a:rPr lang="en-US" altLang="ja-JP" dirty="0" smtClean="0"/>
              <a:t>OSS</a:t>
            </a:r>
            <a:r>
              <a:rPr lang="ja-JP" altLang="en-US" dirty="0" smtClean="0"/>
              <a:t>の</a:t>
            </a:r>
            <a:r>
              <a:rPr lang="en-US" altLang="ja-JP" dirty="0" smtClean="0"/>
              <a:t>SDN</a:t>
            </a:r>
            <a:r>
              <a:rPr lang="ja-JP" altLang="en-US" dirty="0" smtClean="0"/>
              <a:t>プロジェクト</a:t>
            </a:r>
            <a:r>
              <a:rPr lang="en-US" altLang="ja-JP" dirty="0" err="1" smtClean="0"/>
              <a:t>OpenDaylight</a:t>
            </a:r>
            <a:r>
              <a:rPr lang="ja-JP" altLang="en-US" dirty="0" smtClean="0"/>
              <a:t>を用いることで解決できないか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9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環境構築</a:t>
            </a:r>
            <a:r>
              <a:rPr kumimoji="1" lang="en-US" altLang="ja-JP" dirty="0" smtClean="0"/>
              <a:t>(SF)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Python</a:t>
            </a:r>
            <a:r>
              <a:rPr kumimoji="1" lang="ja-JP" altLang="en-US" dirty="0" smtClean="0"/>
              <a:t> スクリプトを走らせるのみ</a:t>
            </a:r>
            <a:endParaRPr kumimoji="1" lang="en-US" altLang="ja-JP" dirty="0" smtClean="0"/>
          </a:p>
          <a:p>
            <a:pPr lvl="1"/>
            <a:r>
              <a:rPr lang="en-US" altLang="ja-JP" sz="1600" dirty="0"/>
              <a:t>https://github.com/opendaylight/sfc/blob/stable/lithium/sfc-py/sfc/sfc_agent.py</a:t>
            </a:r>
            <a:endParaRPr kumimoji="1" lang="en-US" altLang="ja-JP" sz="1600" dirty="0" smtClean="0"/>
          </a:p>
          <a:p>
            <a:pPr lvl="1"/>
            <a:r>
              <a:rPr kumimoji="1" lang="ja-JP" altLang="en-US" dirty="0" smtClean="0"/>
              <a:t>依存パッケージがいくつかあるのでインストール</a:t>
            </a:r>
            <a:endParaRPr kumimoji="1"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pPr lvl="1"/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7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SFC</a:t>
            </a:r>
            <a:r>
              <a:rPr lang="ja-JP" altLang="en-US" dirty="0" smtClean="0"/>
              <a:t> 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GUI</a:t>
            </a:r>
            <a:r>
              <a:rPr lang="ja-JP" altLang="en-US" dirty="0" smtClean="0"/>
              <a:t>と</a:t>
            </a:r>
            <a:r>
              <a:rPr lang="en-US" altLang="ja-JP" dirty="0" smtClean="0"/>
              <a:t>REST</a:t>
            </a:r>
            <a:r>
              <a:rPr lang="ja-JP" altLang="en-US" dirty="0" smtClean="0"/>
              <a:t> </a:t>
            </a:r>
            <a:r>
              <a:rPr lang="en-US" altLang="ja-JP" dirty="0" smtClean="0"/>
              <a:t>API</a:t>
            </a:r>
            <a:r>
              <a:rPr lang="ja-JP" altLang="en-US" dirty="0" smtClean="0"/>
              <a:t>の二種類が用意されている</a:t>
            </a:r>
            <a:endParaRPr kumimoji="1"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08518"/>
            <a:ext cx="6694923" cy="3746700"/>
          </a:xfrm>
          <a:prstGeom prst="rect">
            <a:avLst/>
          </a:prstGeom>
        </p:spPr>
      </p:pic>
      <p:cxnSp>
        <p:nvCxnSpPr>
          <p:cNvPr id="20" name="直線コネクタ 19"/>
          <p:cNvCxnSpPr>
            <a:endCxn id="22" idx="0"/>
          </p:cNvCxnSpPr>
          <p:nvPr/>
        </p:nvCxnSpPr>
        <p:spPr>
          <a:xfrm>
            <a:off x="4187135" y="5555218"/>
            <a:ext cx="1" cy="35775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endCxn id="23" idx="0"/>
          </p:cNvCxnSpPr>
          <p:nvPr/>
        </p:nvCxnSpPr>
        <p:spPr>
          <a:xfrm>
            <a:off x="5370909" y="5555218"/>
            <a:ext cx="1" cy="35775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>
          <a:xfrm>
            <a:off x="3732727" y="5912974"/>
            <a:ext cx="908817" cy="50405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GUI</a:t>
            </a:r>
            <a:endParaRPr kumimoji="1" lang="ja-JP" altLang="en-US" dirty="0"/>
          </a:p>
        </p:txBody>
      </p:sp>
      <p:sp>
        <p:nvSpPr>
          <p:cNvPr id="23" name="角丸四角形 22"/>
          <p:cNvSpPr/>
          <p:nvPr/>
        </p:nvSpPr>
        <p:spPr>
          <a:xfrm>
            <a:off x="4873675" y="5912974"/>
            <a:ext cx="994469" cy="50405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REST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API</a:t>
            </a:r>
            <a:endParaRPr kumimoji="1" lang="ja-JP" altLang="en-US" dirty="0"/>
          </a:p>
        </p:txBody>
      </p:sp>
      <p:sp>
        <p:nvSpPr>
          <p:cNvPr id="24" name="1 つの角を切り取った四角形 23"/>
          <p:cNvSpPr/>
          <p:nvPr/>
        </p:nvSpPr>
        <p:spPr>
          <a:xfrm>
            <a:off x="3995936" y="4688838"/>
            <a:ext cx="1656183" cy="858760"/>
          </a:xfrm>
          <a:prstGeom prst="snip1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OpenDaylight</a:t>
            </a:r>
            <a:endParaRPr kumimoji="1" lang="en-US" altLang="ja-JP" dirty="0" smtClean="0"/>
          </a:p>
          <a:p>
            <a:pPr algn="ctr"/>
            <a:r>
              <a:rPr lang="en-US" altLang="ja-JP" dirty="0"/>
              <a:t>SFC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2195736" y="3968758"/>
            <a:ext cx="51845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>
            <a:endCxn id="24" idx="3"/>
          </p:cNvCxnSpPr>
          <p:nvPr/>
        </p:nvCxnSpPr>
        <p:spPr>
          <a:xfrm>
            <a:off x="2483768" y="3968758"/>
            <a:ext cx="2340260" cy="72008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25" idx="0"/>
            <a:endCxn id="24" idx="3"/>
          </p:cNvCxnSpPr>
          <p:nvPr/>
        </p:nvCxnSpPr>
        <p:spPr>
          <a:xfrm>
            <a:off x="4788024" y="3968758"/>
            <a:ext cx="36004" cy="72008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endCxn id="25" idx="2"/>
          </p:cNvCxnSpPr>
          <p:nvPr/>
        </p:nvCxnSpPr>
        <p:spPr>
          <a:xfrm flipH="1">
            <a:off x="4788024" y="3968758"/>
            <a:ext cx="2376264" cy="72008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3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設定</a:t>
            </a:r>
            <a:r>
              <a:rPr lang="ja-JP" altLang="en-US" dirty="0"/>
              <a:t>項目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Service Function</a:t>
            </a:r>
          </a:p>
          <a:p>
            <a:r>
              <a:rPr lang="en-US" altLang="ja-JP" dirty="0" smtClean="0"/>
              <a:t>Service Function Forwarder</a:t>
            </a:r>
          </a:p>
          <a:p>
            <a:r>
              <a:rPr kumimoji="1" lang="en-US" altLang="ja-JP" dirty="0" smtClean="0"/>
              <a:t>Service Function Chain</a:t>
            </a:r>
          </a:p>
          <a:p>
            <a:r>
              <a:rPr lang="en-US" altLang="ja-JP" dirty="0" smtClean="0"/>
              <a:t>Service Function Path</a:t>
            </a:r>
          </a:p>
          <a:p>
            <a:r>
              <a:rPr kumimoji="1" lang="en-US" altLang="ja-JP" dirty="0" smtClean="0"/>
              <a:t>Rendered Service Path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2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Service Function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lvl="1" indent="0">
              <a:buNone/>
            </a:pPr>
            <a:r>
              <a:rPr lang="en-US" altLang="ja-JP" sz="5900" dirty="0"/>
              <a:t>http://&lt;controller-ip&gt;:8181/restconf/config/service-function:service-functions/</a:t>
            </a:r>
          </a:p>
          <a:p>
            <a:pPr marL="0" indent="0">
              <a:buNone/>
            </a:pPr>
            <a:endParaRPr lang="en-US" altLang="ja-JP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{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"service-functions": {</a:t>
            </a:r>
          </a:p>
          <a:p>
            <a:pPr marL="0" indent="0">
              <a:buNone/>
            </a:pPr>
            <a:r>
              <a:rPr lang="en-US" altLang="ja-JP" dirty="0"/>
              <a:t>    "service-function": [</a:t>
            </a:r>
          </a:p>
          <a:p>
            <a:pPr marL="0" indent="0">
              <a:buNone/>
            </a:pPr>
            <a:r>
              <a:rPr lang="en-US" altLang="ja-JP" dirty="0"/>
              <a:t>      {</a:t>
            </a:r>
          </a:p>
          <a:p>
            <a:pPr marL="0" indent="0">
              <a:buNone/>
            </a:pPr>
            <a:r>
              <a:rPr lang="en-US" altLang="ja-JP" dirty="0"/>
              <a:t>        "name": "firewall-1",</a:t>
            </a:r>
          </a:p>
          <a:p>
            <a:pPr marL="0" indent="0">
              <a:buNone/>
            </a:pPr>
            <a:r>
              <a:rPr lang="en-US" altLang="ja-JP" dirty="0"/>
              <a:t>        "sf-data-plane-locator": [</a:t>
            </a:r>
          </a:p>
          <a:p>
            <a:pPr marL="0" indent="0">
              <a:buNone/>
            </a:pPr>
            <a:r>
              <a:rPr lang="en-US" altLang="ja-JP" dirty="0"/>
              <a:t>          {</a:t>
            </a:r>
          </a:p>
          <a:p>
            <a:pPr marL="0" indent="0">
              <a:buNone/>
            </a:pPr>
            <a:r>
              <a:rPr lang="en-US" altLang="ja-JP" dirty="0"/>
              <a:t>            "name": "firewall-1-dp1",</a:t>
            </a:r>
          </a:p>
          <a:p>
            <a:pPr marL="0" indent="0">
              <a:buNone/>
            </a:pPr>
            <a:r>
              <a:rPr lang="en-US" altLang="ja-JP" dirty="0"/>
              <a:t>            "</a:t>
            </a:r>
            <a:r>
              <a:rPr lang="en-US" altLang="ja-JP" dirty="0" err="1"/>
              <a:t>ip</a:t>
            </a:r>
            <a:r>
              <a:rPr lang="en-US" altLang="ja-JP" dirty="0"/>
              <a:t>": "192.168.1.13",</a:t>
            </a:r>
          </a:p>
          <a:p>
            <a:pPr marL="0" indent="0">
              <a:buNone/>
            </a:pPr>
            <a:r>
              <a:rPr lang="en-US" altLang="ja-JP" dirty="0"/>
              <a:t>            "port": 6633,</a:t>
            </a:r>
          </a:p>
          <a:p>
            <a:pPr marL="0" indent="0">
              <a:buNone/>
            </a:pPr>
            <a:r>
              <a:rPr lang="en-US" altLang="ja-JP" dirty="0"/>
              <a:t>            "transport": "</a:t>
            </a:r>
            <a:r>
              <a:rPr lang="en-US" altLang="ja-JP" dirty="0" err="1"/>
              <a:t>service-locator:vxlan-gpe</a:t>
            </a:r>
            <a:r>
              <a:rPr lang="en-US" altLang="ja-JP" dirty="0"/>
              <a:t>",</a:t>
            </a:r>
          </a:p>
          <a:p>
            <a:pPr marL="0" indent="0">
              <a:buNone/>
            </a:pPr>
            <a:r>
              <a:rPr lang="en-US" altLang="ja-JP" dirty="0"/>
              <a:t>            "service-function-forwarder": "SFF1"</a:t>
            </a:r>
          </a:p>
          <a:p>
            <a:pPr marL="0" indent="0">
              <a:buNone/>
            </a:pPr>
            <a:r>
              <a:rPr lang="en-US" altLang="ja-JP" dirty="0"/>
              <a:t>          }</a:t>
            </a:r>
          </a:p>
          <a:p>
            <a:pPr marL="0" indent="0">
              <a:buNone/>
            </a:pPr>
            <a:r>
              <a:rPr lang="en-US" altLang="ja-JP" dirty="0"/>
              <a:t>        ],</a:t>
            </a:r>
          </a:p>
          <a:p>
            <a:pPr marL="0" indent="0">
              <a:buNone/>
            </a:pPr>
            <a:r>
              <a:rPr lang="en-US" altLang="ja-JP" dirty="0"/>
              <a:t>        "rest-</a:t>
            </a:r>
            <a:r>
              <a:rPr lang="en-US" altLang="ja-JP" dirty="0" err="1"/>
              <a:t>uri</a:t>
            </a:r>
            <a:r>
              <a:rPr lang="en-US" altLang="ja-JP" dirty="0"/>
              <a:t>": "http://192.168.1.13:5000",</a:t>
            </a:r>
          </a:p>
          <a:p>
            <a:pPr marL="0" indent="0">
              <a:buNone/>
            </a:pPr>
            <a:r>
              <a:rPr lang="en-US" altLang="ja-JP" dirty="0"/>
              <a:t>        "</a:t>
            </a:r>
            <a:r>
              <a:rPr lang="en-US" altLang="ja-JP" dirty="0" err="1"/>
              <a:t>nsh</a:t>
            </a:r>
            <a:r>
              <a:rPr lang="en-US" altLang="ja-JP" dirty="0"/>
              <a:t>-aware": true,</a:t>
            </a:r>
          </a:p>
          <a:p>
            <a:pPr marL="0" indent="0">
              <a:buNone/>
            </a:pPr>
            <a:r>
              <a:rPr lang="en-US" altLang="ja-JP" dirty="0"/>
              <a:t>        "</a:t>
            </a:r>
            <a:r>
              <a:rPr lang="en-US" altLang="ja-JP" dirty="0" err="1"/>
              <a:t>ip</a:t>
            </a:r>
            <a:r>
              <a:rPr lang="en-US" altLang="ja-JP" dirty="0"/>
              <a:t>-</a:t>
            </a:r>
            <a:r>
              <a:rPr lang="en-US" altLang="ja-JP" dirty="0" err="1"/>
              <a:t>mgmt</a:t>
            </a:r>
            <a:r>
              <a:rPr lang="en-US" altLang="ja-JP" dirty="0"/>
              <a:t>-address": "192.168.1.13",</a:t>
            </a:r>
          </a:p>
          <a:p>
            <a:pPr marL="0" indent="0">
              <a:buNone/>
            </a:pPr>
            <a:r>
              <a:rPr lang="en-US" altLang="ja-JP" dirty="0"/>
              <a:t>        "type": "</a:t>
            </a:r>
            <a:r>
              <a:rPr lang="en-US" altLang="ja-JP" dirty="0" err="1"/>
              <a:t>service-function-type:firewall</a:t>
            </a:r>
            <a:r>
              <a:rPr lang="en-US" altLang="ja-JP" dirty="0"/>
              <a:t>"</a:t>
            </a:r>
          </a:p>
          <a:p>
            <a:pPr marL="0" indent="0">
              <a:buNone/>
            </a:pPr>
            <a:r>
              <a:rPr lang="en-US" altLang="ja-JP" dirty="0"/>
              <a:t>      }</a:t>
            </a:r>
          </a:p>
          <a:p>
            <a:pPr marL="0" indent="0">
              <a:buNone/>
            </a:pPr>
            <a:r>
              <a:rPr lang="en-US" altLang="ja-JP" dirty="0"/>
              <a:t>    ]</a:t>
            </a:r>
          </a:p>
          <a:p>
            <a:pPr marL="0" indent="0">
              <a:buNone/>
            </a:pPr>
            <a:r>
              <a:rPr lang="en-US" altLang="ja-JP" dirty="0"/>
              <a:t>  }</a:t>
            </a:r>
          </a:p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0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Service Function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6832"/>
            <a:ext cx="883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3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Service Function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Forwarder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lvl="1" indent="0">
              <a:buNone/>
            </a:pPr>
            <a:r>
              <a:rPr lang="en-US" altLang="ja-JP" sz="4500" dirty="0"/>
              <a:t>http://&lt;controller-ip&gt;:8181/restconf/config/service-function-forwarder:service-function-forwarders/</a:t>
            </a:r>
          </a:p>
          <a:p>
            <a:pPr marL="0" indent="0">
              <a:buNone/>
            </a:pPr>
            <a:endParaRPr lang="en-US" altLang="ja-JP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{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"service-function-forwarders": {</a:t>
            </a:r>
          </a:p>
          <a:p>
            <a:pPr marL="0" indent="0">
              <a:buNone/>
            </a:pPr>
            <a:r>
              <a:rPr lang="en-US" altLang="ja-JP" dirty="0"/>
              <a:t>    "service-function-forwarder": [</a:t>
            </a:r>
          </a:p>
          <a:p>
            <a:pPr marL="0" indent="0">
              <a:buNone/>
            </a:pPr>
            <a:r>
              <a:rPr lang="en-US" altLang="ja-JP" dirty="0"/>
              <a:t>      {</a:t>
            </a:r>
          </a:p>
          <a:p>
            <a:pPr marL="0" indent="0">
              <a:buNone/>
            </a:pPr>
            <a:r>
              <a:rPr lang="en-US" altLang="ja-JP" dirty="0"/>
              <a:t>        "name": "SFF1",</a:t>
            </a:r>
          </a:p>
          <a:p>
            <a:pPr marL="0" indent="0">
              <a:buNone/>
            </a:pPr>
            <a:r>
              <a:rPr lang="en-US" altLang="ja-JP" dirty="0"/>
              <a:t>        "</a:t>
            </a:r>
            <a:r>
              <a:rPr lang="en-US" altLang="ja-JP" dirty="0" err="1"/>
              <a:t>sff</a:t>
            </a:r>
            <a:r>
              <a:rPr lang="en-US" altLang="ja-JP" dirty="0"/>
              <a:t>-data-plane-locator": [</a:t>
            </a:r>
          </a:p>
          <a:p>
            <a:pPr marL="0" indent="0">
              <a:buNone/>
            </a:pPr>
            <a:r>
              <a:rPr lang="en-US" altLang="ja-JP" dirty="0"/>
              <a:t>          {</a:t>
            </a:r>
          </a:p>
          <a:p>
            <a:pPr marL="0" indent="0">
              <a:buNone/>
            </a:pPr>
            <a:r>
              <a:rPr lang="en-US" altLang="ja-JP" dirty="0"/>
              <a:t>            "name": "sff1-dp1",</a:t>
            </a:r>
          </a:p>
          <a:p>
            <a:pPr marL="0" indent="0">
              <a:buNone/>
            </a:pPr>
            <a:r>
              <a:rPr lang="en-US" altLang="ja-JP" dirty="0"/>
              <a:t>            "</a:t>
            </a:r>
            <a:r>
              <a:rPr lang="en-US" altLang="ja-JP" dirty="0" err="1"/>
              <a:t>service-function-forwarder-ovs:ovs-bridge</a:t>
            </a:r>
            <a:r>
              <a:rPr lang="en-US" altLang="ja-JP" dirty="0"/>
              <a:t>": {},</a:t>
            </a:r>
          </a:p>
          <a:p>
            <a:pPr marL="0" indent="0">
              <a:buNone/>
            </a:pPr>
            <a:r>
              <a:rPr lang="en-US" altLang="ja-JP" dirty="0"/>
              <a:t>            "data-plane-locator": {</a:t>
            </a:r>
          </a:p>
          <a:p>
            <a:pPr marL="0" indent="0">
              <a:buNone/>
            </a:pPr>
            <a:r>
              <a:rPr lang="en-US" altLang="ja-JP" dirty="0"/>
              <a:t>              "transport": "</a:t>
            </a:r>
            <a:r>
              <a:rPr lang="en-US" altLang="ja-JP" dirty="0" err="1"/>
              <a:t>service-locator:vxlan-gpe</a:t>
            </a:r>
            <a:r>
              <a:rPr lang="en-US" altLang="ja-JP" dirty="0"/>
              <a:t>",</a:t>
            </a:r>
          </a:p>
          <a:p>
            <a:pPr marL="0" indent="0">
              <a:buNone/>
            </a:pPr>
            <a:r>
              <a:rPr lang="en-US" altLang="ja-JP" dirty="0"/>
              <a:t>              "port": 6633,</a:t>
            </a:r>
          </a:p>
          <a:p>
            <a:pPr marL="0" indent="0">
              <a:buNone/>
            </a:pPr>
            <a:r>
              <a:rPr lang="en-US" altLang="ja-JP" dirty="0"/>
              <a:t>              "</a:t>
            </a:r>
            <a:r>
              <a:rPr lang="en-US" altLang="ja-JP" dirty="0" err="1"/>
              <a:t>ip</a:t>
            </a:r>
            <a:r>
              <a:rPr lang="en-US" altLang="ja-JP" dirty="0"/>
              <a:t>": "192.168.1.27"</a:t>
            </a:r>
          </a:p>
          <a:p>
            <a:pPr marL="0" indent="0">
              <a:buNone/>
            </a:pPr>
            <a:r>
              <a:rPr lang="en-US" altLang="ja-JP" dirty="0"/>
              <a:t>            },</a:t>
            </a:r>
          </a:p>
          <a:p>
            <a:pPr marL="0" indent="0">
              <a:buNone/>
            </a:pPr>
            <a:r>
              <a:rPr lang="en-US" altLang="ja-JP" dirty="0"/>
              <a:t>            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80312" y="57332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一部抜粋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23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Service Function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Forwarder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085428"/>
            <a:ext cx="81597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Service Function</a:t>
            </a:r>
            <a:r>
              <a:rPr kumimoji="1" lang="ja-JP" altLang="en-US" dirty="0" smtClean="0"/>
              <a:t> </a:t>
            </a:r>
            <a:r>
              <a:rPr lang="en-US" altLang="ja-JP" dirty="0"/>
              <a:t>Chain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lvl="1" indent="0">
              <a:buNone/>
            </a:pPr>
            <a:r>
              <a:rPr lang="en-US" altLang="ja-JP" sz="4500" dirty="0"/>
              <a:t> </a:t>
            </a:r>
            <a:r>
              <a:rPr lang="en-US" altLang="ja-JP" sz="4500" dirty="0" smtClean="0"/>
              <a:t>http:</a:t>
            </a:r>
            <a:r>
              <a:rPr lang="en-US" altLang="ja-JP" sz="4500" dirty="0"/>
              <a:t>://&lt;controller-</a:t>
            </a:r>
            <a:r>
              <a:rPr lang="en-US" altLang="ja-JP" sz="4500" dirty="0" err="1"/>
              <a:t>ip</a:t>
            </a:r>
            <a:r>
              <a:rPr lang="en-US" altLang="ja-JP" sz="4500" dirty="0"/>
              <a:t>&gt;:8181</a:t>
            </a:r>
            <a:r>
              <a:rPr lang="en-US" altLang="ja-JP" sz="4500" dirty="0" smtClean="0"/>
              <a:t>/</a:t>
            </a:r>
            <a:r>
              <a:rPr lang="en-US" altLang="ja-JP" sz="4500" dirty="0" err="1" smtClean="0"/>
              <a:t>restconf</a:t>
            </a:r>
            <a:r>
              <a:rPr lang="en-US" altLang="ja-JP" sz="4500" dirty="0" smtClean="0"/>
              <a:t>/</a:t>
            </a:r>
            <a:r>
              <a:rPr lang="en-US" altLang="ja-JP" sz="4500" dirty="0" err="1" smtClean="0"/>
              <a:t>config</a:t>
            </a:r>
            <a:r>
              <a:rPr lang="en-US" altLang="ja-JP" sz="4500" dirty="0" smtClean="0"/>
              <a:t>/</a:t>
            </a:r>
            <a:r>
              <a:rPr lang="en-US" altLang="ja-JP" sz="4500" dirty="0" err="1" smtClean="0"/>
              <a:t>service-function-chain:service-function-chains</a:t>
            </a:r>
            <a:r>
              <a:rPr lang="en-US" altLang="ja-JP" sz="4500" dirty="0" smtClean="0"/>
              <a:t>/</a:t>
            </a:r>
            <a:endParaRPr lang="en-US" altLang="ja-JP" sz="4500" dirty="0"/>
          </a:p>
          <a:p>
            <a:pPr marL="0" indent="0">
              <a:buNone/>
            </a:pPr>
            <a:endParaRPr lang="en-US" altLang="ja-JP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/>
              <a:t>{</a:t>
            </a:r>
          </a:p>
          <a:p>
            <a:pPr marL="0" indent="0">
              <a:buNone/>
            </a:pPr>
            <a:r>
              <a:rPr lang="en-US" altLang="ja-JP" dirty="0"/>
              <a:t>  "service-function-chains": {</a:t>
            </a:r>
          </a:p>
          <a:p>
            <a:pPr marL="0" indent="0">
              <a:buNone/>
            </a:pPr>
            <a:r>
              <a:rPr lang="en-US" altLang="ja-JP" dirty="0"/>
              <a:t>    "service-function-chain": [</a:t>
            </a:r>
          </a:p>
          <a:p>
            <a:pPr marL="0" indent="0">
              <a:buNone/>
            </a:pPr>
            <a:r>
              <a:rPr lang="en-US" altLang="ja-JP" dirty="0"/>
              <a:t>      {</a:t>
            </a:r>
          </a:p>
          <a:p>
            <a:pPr marL="0" indent="0">
              <a:buNone/>
            </a:pPr>
            <a:r>
              <a:rPr lang="en-US" altLang="ja-JP" dirty="0"/>
              <a:t>        "name": "Chain-1",</a:t>
            </a:r>
          </a:p>
          <a:p>
            <a:pPr marL="0" indent="0">
              <a:buNone/>
            </a:pPr>
            <a:r>
              <a:rPr lang="en-US" altLang="ja-JP" dirty="0"/>
              <a:t>        "</a:t>
            </a:r>
            <a:r>
              <a:rPr lang="en-US" altLang="ja-JP" dirty="0" err="1"/>
              <a:t>sfc</a:t>
            </a:r>
            <a:r>
              <a:rPr lang="en-US" altLang="ja-JP" dirty="0"/>
              <a:t>-service-function": [</a:t>
            </a:r>
          </a:p>
          <a:p>
            <a:pPr marL="0" indent="0">
              <a:buNone/>
            </a:pPr>
            <a:r>
              <a:rPr lang="en-US" altLang="ja-JP" dirty="0"/>
              <a:t>          {</a:t>
            </a:r>
          </a:p>
          <a:p>
            <a:pPr marL="0" indent="0">
              <a:buNone/>
            </a:pPr>
            <a:r>
              <a:rPr lang="en-US" altLang="ja-JP" dirty="0"/>
              <a:t>            "name": "firewall-1",</a:t>
            </a:r>
          </a:p>
          <a:p>
            <a:pPr marL="0" indent="0">
              <a:buNone/>
            </a:pPr>
            <a:r>
              <a:rPr lang="en-US" altLang="ja-JP" dirty="0"/>
              <a:t>            "order": 0,</a:t>
            </a:r>
          </a:p>
          <a:p>
            <a:pPr marL="0" indent="0">
              <a:buNone/>
            </a:pPr>
            <a:r>
              <a:rPr lang="en-US" altLang="ja-JP" dirty="0"/>
              <a:t>            "type": "</a:t>
            </a:r>
            <a:r>
              <a:rPr lang="en-US" altLang="ja-JP" dirty="0" err="1"/>
              <a:t>service-function-type:firewall</a:t>
            </a:r>
            <a:r>
              <a:rPr lang="en-US" altLang="ja-JP" dirty="0"/>
              <a:t>"</a:t>
            </a:r>
          </a:p>
          <a:p>
            <a:pPr marL="0" indent="0">
              <a:buNone/>
            </a:pPr>
            <a:r>
              <a:rPr lang="en-US" altLang="ja-JP" dirty="0"/>
              <a:t>          }</a:t>
            </a:r>
          </a:p>
          <a:p>
            <a:pPr marL="0" indent="0">
              <a:buNone/>
            </a:pPr>
            <a:r>
              <a:rPr lang="en-US" altLang="ja-JP" dirty="0"/>
              <a:t>        ]</a:t>
            </a:r>
          </a:p>
          <a:p>
            <a:pPr marL="0" indent="0">
              <a:buNone/>
            </a:pPr>
            <a:r>
              <a:rPr lang="en-US" altLang="ja-JP" dirty="0"/>
              <a:t>      }</a:t>
            </a:r>
          </a:p>
          <a:p>
            <a:pPr marL="0" indent="0">
              <a:buNone/>
            </a:pPr>
            <a:r>
              <a:rPr lang="en-US" altLang="ja-JP" dirty="0"/>
              <a:t>    ]</a:t>
            </a:r>
          </a:p>
          <a:p>
            <a:pPr marL="0" indent="0">
              <a:buNone/>
            </a:pPr>
            <a:r>
              <a:rPr lang="en-US" altLang="ja-JP" dirty="0"/>
              <a:t>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6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Service Function</a:t>
            </a:r>
            <a:r>
              <a:rPr lang="ja-JP" altLang="en-US" dirty="0"/>
              <a:t> </a:t>
            </a:r>
            <a:r>
              <a:rPr kumimoji="1" lang="en-US" altLang="ja-JP" dirty="0" smtClean="0"/>
              <a:t>Chain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124075"/>
            <a:ext cx="53911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0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Service Function</a:t>
            </a:r>
            <a:r>
              <a:rPr kumimoji="1" lang="ja-JP" altLang="en-US" dirty="0" smtClean="0"/>
              <a:t> </a:t>
            </a:r>
            <a:r>
              <a:rPr lang="en-US" altLang="ja-JP" dirty="0"/>
              <a:t>Path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http:// </a:t>
            </a:r>
            <a:r>
              <a:rPr lang="en-US" altLang="ja-JP" sz="2800" dirty="0"/>
              <a:t>&lt;controller-</a:t>
            </a:r>
            <a:r>
              <a:rPr lang="en-US" altLang="ja-JP" sz="2800" dirty="0" err="1"/>
              <a:t>ip</a:t>
            </a:r>
            <a:r>
              <a:rPr lang="en-US" altLang="ja-JP" sz="2800" dirty="0"/>
              <a:t>&gt;:</a:t>
            </a:r>
            <a:r>
              <a:rPr lang="en-US" altLang="ja-JP" sz="2800" dirty="0" smtClean="0"/>
              <a:t>8181/</a:t>
            </a:r>
            <a:r>
              <a:rPr lang="en-US" altLang="ja-JP" sz="2800" dirty="0" err="1" smtClean="0"/>
              <a:t>restconf</a:t>
            </a:r>
            <a:r>
              <a:rPr lang="en-US" altLang="ja-JP" sz="2800" dirty="0" smtClean="0"/>
              <a:t>/</a:t>
            </a:r>
            <a:r>
              <a:rPr lang="en-US" altLang="ja-JP" sz="2800" dirty="0" err="1" smtClean="0"/>
              <a:t>config</a:t>
            </a:r>
            <a:r>
              <a:rPr lang="en-US" altLang="ja-JP" sz="2800" dirty="0" smtClean="0"/>
              <a:t>/</a:t>
            </a:r>
            <a:r>
              <a:rPr lang="en-US" altLang="ja-JP" sz="2800" dirty="0" err="1" smtClean="0"/>
              <a:t>service-function-path:service-function-paths</a:t>
            </a:r>
            <a:r>
              <a:rPr lang="en-US" altLang="ja-JP" sz="2800" dirty="0" smtClean="0"/>
              <a:t>/</a:t>
            </a:r>
            <a:endParaRPr lang="en-US" altLang="ja-JP" sz="1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/>
              <a:t>{</a:t>
            </a:r>
          </a:p>
          <a:p>
            <a:pPr marL="0" indent="0">
              <a:buNone/>
            </a:pPr>
            <a:r>
              <a:rPr lang="en-US" altLang="ja-JP" sz="1800" dirty="0"/>
              <a:t>  "service-function-paths": {</a:t>
            </a:r>
          </a:p>
          <a:p>
            <a:pPr marL="0" indent="0">
              <a:buNone/>
            </a:pPr>
            <a:r>
              <a:rPr lang="en-US" altLang="ja-JP" sz="1800" dirty="0"/>
              <a:t>    "service-function-path": [</a:t>
            </a:r>
          </a:p>
          <a:p>
            <a:pPr marL="0" indent="0">
              <a:buNone/>
            </a:pPr>
            <a:r>
              <a:rPr lang="en-US" altLang="ja-JP" sz="1800" dirty="0"/>
              <a:t>      {</a:t>
            </a:r>
          </a:p>
          <a:p>
            <a:pPr marL="0" indent="0">
              <a:buNone/>
            </a:pPr>
            <a:r>
              <a:rPr lang="en-US" altLang="ja-JP" sz="1800" dirty="0"/>
              <a:t>        "name": "Chain-1-Path-1",</a:t>
            </a:r>
          </a:p>
          <a:p>
            <a:pPr marL="0" indent="0">
              <a:buNone/>
            </a:pPr>
            <a:r>
              <a:rPr lang="en-US" altLang="ja-JP" sz="1800" dirty="0"/>
              <a:t>        "service-chain-name": "Chain-1"</a:t>
            </a:r>
          </a:p>
          <a:p>
            <a:pPr marL="0" indent="0">
              <a:buNone/>
            </a:pPr>
            <a:r>
              <a:rPr lang="en-US" altLang="ja-JP" sz="1800" dirty="0"/>
              <a:t>      }</a:t>
            </a:r>
          </a:p>
          <a:p>
            <a:pPr marL="0" indent="0">
              <a:buNone/>
            </a:pPr>
            <a:r>
              <a:rPr lang="en-US" altLang="ja-JP" sz="1800" dirty="0"/>
              <a:t>    ]</a:t>
            </a:r>
          </a:p>
          <a:p>
            <a:pPr marL="0" indent="0">
              <a:buNone/>
            </a:pPr>
            <a:r>
              <a:rPr lang="en-US" altLang="ja-JP" sz="1800" dirty="0"/>
              <a:t>  }</a:t>
            </a:r>
          </a:p>
          <a:p>
            <a:pPr marL="0" indent="0">
              <a:buNone/>
            </a:pPr>
            <a:r>
              <a:rPr lang="en-US" altLang="ja-JP" sz="1800" dirty="0"/>
              <a:t>}</a:t>
            </a:r>
            <a:endParaRPr kumimoji="1" lang="ja-JP" altLang="en-US" sz="18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2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円/楕円 24"/>
          <p:cNvSpPr/>
          <p:nvPr/>
        </p:nvSpPr>
        <p:spPr>
          <a:xfrm>
            <a:off x="2116876" y="3284984"/>
            <a:ext cx="5479460" cy="33123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Service</a:t>
            </a:r>
            <a:r>
              <a:rPr lang="ja-JP" altLang="en-US" dirty="0" smtClean="0"/>
              <a:t> </a:t>
            </a:r>
            <a:r>
              <a:rPr lang="en-US" altLang="ja-JP" dirty="0" smtClean="0"/>
              <a:t>Function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Chaining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ja-JP" altLang="en-US" dirty="0" smtClean="0"/>
              <a:t>物理構成によらずリソースを仮想化し、ユーザに合わせたネットワーク環境を構築しよう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755576" y="436510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755576" y="5553236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347864" y="2780928"/>
            <a:ext cx="800472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SV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499992" y="2780928"/>
            <a:ext cx="800472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SV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652120" y="2780928"/>
            <a:ext cx="800472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SV</a:t>
            </a:r>
            <a:endParaRPr kumimoji="1" lang="ja-JP" altLang="en-US" dirty="0"/>
          </a:p>
        </p:txBody>
      </p:sp>
      <p:sp>
        <p:nvSpPr>
          <p:cNvPr id="23" name="フリーフォーム 22"/>
          <p:cNvSpPr/>
          <p:nvPr/>
        </p:nvSpPr>
        <p:spPr>
          <a:xfrm>
            <a:off x="1417320" y="3538535"/>
            <a:ext cx="7159752" cy="1777584"/>
          </a:xfrm>
          <a:custGeom>
            <a:avLst/>
            <a:gdLst>
              <a:gd name="connsiteX0" fmla="*/ 0 w 7159752"/>
              <a:gd name="connsiteY0" fmla="*/ 1207193 h 1777584"/>
              <a:gd name="connsiteX1" fmla="*/ 667512 w 7159752"/>
              <a:gd name="connsiteY1" fmla="*/ 1618673 h 1777584"/>
              <a:gd name="connsiteX2" fmla="*/ 1453896 w 7159752"/>
              <a:gd name="connsiteY2" fmla="*/ 1591241 h 1777584"/>
              <a:gd name="connsiteX3" fmla="*/ 2286000 w 7159752"/>
              <a:gd name="connsiteY3" fmla="*/ 185 h 1777584"/>
              <a:gd name="connsiteX4" fmla="*/ 3209544 w 7159752"/>
              <a:gd name="connsiteY4" fmla="*/ 1700969 h 1777584"/>
              <a:gd name="connsiteX5" fmla="*/ 7159752 w 7159752"/>
              <a:gd name="connsiteY5" fmla="*/ 1326065 h 177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9752" h="1777584">
                <a:moveTo>
                  <a:pt x="0" y="1207193"/>
                </a:moveTo>
                <a:cubicBezTo>
                  <a:pt x="212598" y="1380929"/>
                  <a:pt x="425196" y="1554665"/>
                  <a:pt x="667512" y="1618673"/>
                </a:cubicBezTo>
                <a:cubicBezTo>
                  <a:pt x="909828" y="1682681"/>
                  <a:pt x="1184148" y="1860989"/>
                  <a:pt x="1453896" y="1591241"/>
                </a:cubicBezTo>
                <a:cubicBezTo>
                  <a:pt x="1723644" y="1321493"/>
                  <a:pt x="1993392" y="-18103"/>
                  <a:pt x="2286000" y="185"/>
                </a:cubicBezTo>
                <a:cubicBezTo>
                  <a:pt x="2578608" y="18473"/>
                  <a:pt x="2397252" y="1479989"/>
                  <a:pt x="3209544" y="1700969"/>
                </a:cubicBezTo>
                <a:cubicBezTo>
                  <a:pt x="4021836" y="1921949"/>
                  <a:pt x="5590794" y="1624007"/>
                  <a:pt x="7159752" y="132606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1426464" y="3703242"/>
            <a:ext cx="7196328" cy="2231206"/>
          </a:xfrm>
          <a:custGeom>
            <a:avLst/>
            <a:gdLst>
              <a:gd name="connsiteX0" fmla="*/ 0 w 7196328"/>
              <a:gd name="connsiteY0" fmla="*/ 2231206 h 2231206"/>
              <a:gd name="connsiteX1" fmla="*/ 576072 w 7196328"/>
              <a:gd name="connsiteY1" fmla="*/ 1444822 h 2231206"/>
              <a:gd name="connsiteX2" fmla="*/ 1481328 w 7196328"/>
              <a:gd name="connsiteY2" fmla="*/ 1408246 h 2231206"/>
              <a:gd name="connsiteX3" fmla="*/ 2249424 w 7196328"/>
              <a:gd name="connsiteY3" fmla="*/ 82366 h 2231206"/>
              <a:gd name="connsiteX4" fmla="*/ 2606040 w 7196328"/>
              <a:gd name="connsiteY4" fmla="*/ 1490542 h 2231206"/>
              <a:gd name="connsiteX5" fmla="*/ 3419856 w 7196328"/>
              <a:gd name="connsiteY5" fmla="*/ 70 h 2231206"/>
              <a:gd name="connsiteX6" fmla="*/ 3840480 w 7196328"/>
              <a:gd name="connsiteY6" fmla="*/ 1426534 h 2231206"/>
              <a:gd name="connsiteX7" fmla="*/ 7196328 w 7196328"/>
              <a:gd name="connsiteY7" fmla="*/ 1426534 h 22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6328" h="2231206">
                <a:moveTo>
                  <a:pt x="0" y="2231206"/>
                </a:moveTo>
                <a:cubicBezTo>
                  <a:pt x="164592" y="1906594"/>
                  <a:pt x="329184" y="1581982"/>
                  <a:pt x="576072" y="1444822"/>
                </a:cubicBezTo>
                <a:cubicBezTo>
                  <a:pt x="822960" y="1307662"/>
                  <a:pt x="1202436" y="1635322"/>
                  <a:pt x="1481328" y="1408246"/>
                </a:cubicBezTo>
                <a:cubicBezTo>
                  <a:pt x="1760220" y="1181170"/>
                  <a:pt x="2061972" y="68650"/>
                  <a:pt x="2249424" y="82366"/>
                </a:cubicBezTo>
                <a:cubicBezTo>
                  <a:pt x="2436876" y="96082"/>
                  <a:pt x="2410968" y="1504258"/>
                  <a:pt x="2606040" y="1490542"/>
                </a:cubicBezTo>
                <a:cubicBezTo>
                  <a:pt x="2801112" y="1476826"/>
                  <a:pt x="3214116" y="10738"/>
                  <a:pt x="3419856" y="70"/>
                </a:cubicBezTo>
                <a:cubicBezTo>
                  <a:pt x="3625596" y="-10598"/>
                  <a:pt x="3211068" y="1188790"/>
                  <a:pt x="3840480" y="1426534"/>
                </a:cubicBezTo>
                <a:cubicBezTo>
                  <a:pt x="4469892" y="1664278"/>
                  <a:pt x="5833110" y="1545406"/>
                  <a:pt x="7196328" y="142653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979712" y="4844553"/>
            <a:ext cx="936104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SW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948264" y="4844553"/>
            <a:ext cx="936104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SW</a:t>
            </a:r>
            <a:endParaRPr kumimoji="1" lang="ja-JP" altLang="en-US" dirty="0"/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8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Service Function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Path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919288"/>
            <a:ext cx="6734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7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Rendered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Service Path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altLang="ja-JP" sz="2800" dirty="0" smtClean="0"/>
              <a:t>http://</a:t>
            </a:r>
            <a:r>
              <a:rPr lang="en-US" altLang="ja-JP" sz="2800" dirty="0"/>
              <a:t> &lt;controller-</a:t>
            </a:r>
            <a:r>
              <a:rPr lang="en-US" altLang="ja-JP" sz="2800" dirty="0" err="1"/>
              <a:t>ip</a:t>
            </a:r>
            <a:r>
              <a:rPr lang="en-US" altLang="ja-JP" sz="2800" dirty="0"/>
              <a:t>&gt;:8181</a:t>
            </a:r>
            <a:r>
              <a:rPr lang="en-US" altLang="ja-JP" sz="2800" dirty="0" smtClean="0"/>
              <a:t>/</a:t>
            </a:r>
            <a:r>
              <a:rPr lang="en-US" altLang="ja-JP" sz="2800" dirty="0" err="1" smtClean="0"/>
              <a:t>restconf</a:t>
            </a:r>
            <a:r>
              <a:rPr lang="en-US" altLang="ja-JP" sz="2800" dirty="0" smtClean="0"/>
              <a:t>/operational/</a:t>
            </a:r>
            <a:r>
              <a:rPr lang="en-US" altLang="ja-JP" sz="2800" dirty="0" err="1" smtClean="0"/>
              <a:t>rendered-service-path:rendered-service-paths</a:t>
            </a:r>
            <a:r>
              <a:rPr lang="en-US" altLang="ja-JP" sz="2800" dirty="0" smtClean="0"/>
              <a:t>/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/>
              <a:t>{</a:t>
            </a:r>
          </a:p>
          <a:p>
            <a:pPr marL="0" indent="0">
              <a:buNone/>
            </a:pPr>
            <a:r>
              <a:rPr lang="en-US" altLang="ja-JP" sz="1800" dirty="0"/>
              <a:t>  "input": {</a:t>
            </a:r>
          </a:p>
          <a:p>
            <a:pPr marL="0" indent="0">
              <a:buNone/>
            </a:pPr>
            <a:r>
              <a:rPr lang="en-US" altLang="ja-JP" sz="1800" dirty="0"/>
              <a:t>    "name": "Chain-1-Path-1-Path-100",</a:t>
            </a:r>
          </a:p>
          <a:p>
            <a:pPr marL="0" indent="0">
              <a:buNone/>
            </a:pPr>
            <a:r>
              <a:rPr lang="en-US" altLang="ja-JP" sz="1800" dirty="0"/>
              <a:t>    "parent-service-function-path": "Chain-1-Path-1"</a:t>
            </a:r>
          </a:p>
          <a:p>
            <a:pPr marL="0" indent="0">
              <a:buNone/>
            </a:pPr>
            <a:r>
              <a:rPr lang="en-US" altLang="ja-JP" sz="1800" dirty="0"/>
              <a:t>  }</a:t>
            </a:r>
          </a:p>
          <a:p>
            <a:pPr marL="0" indent="0">
              <a:buNone/>
            </a:pPr>
            <a:r>
              <a:rPr lang="en-US" altLang="ja-JP" sz="1800" dirty="0"/>
              <a:t>}</a:t>
            </a:r>
            <a:endParaRPr kumimoji="1" lang="ja-JP" altLang="en-US" sz="18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6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Rendered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Service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Path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385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12060"/>
            <a:ext cx="4199558" cy="164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55435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動作確認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ja-JP" altLang="en-US" dirty="0"/>
              <a:t>ホスト</a:t>
            </a:r>
            <a:r>
              <a:rPr lang="ja-JP" altLang="en-US" dirty="0" smtClean="0"/>
              <a:t>と</a:t>
            </a:r>
            <a:r>
              <a:rPr lang="en-US" altLang="ja-JP" dirty="0" smtClean="0"/>
              <a:t>Classifier</a:t>
            </a:r>
            <a:r>
              <a:rPr lang="ja-JP" altLang="en-US" dirty="0" err="1" smtClean="0"/>
              <a:t>を模</a:t>
            </a:r>
            <a:r>
              <a:rPr lang="ja-JP" altLang="en-US" dirty="0" smtClean="0"/>
              <a:t>擬した</a:t>
            </a:r>
            <a:r>
              <a:rPr kumimoji="1" lang="ja-JP" altLang="en-US" dirty="0" smtClean="0"/>
              <a:t>スクリプト</a:t>
            </a:r>
            <a:endParaRPr kumimoji="1" lang="en-US" altLang="ja-JP" dirty="0" smtClean="0"/>
          </a:p>
          <a:p>
            <a:pPr lvl="1"/>
            <a:r>
              <a:rPr lang="en-US" altLang="ja-JP" sz="1600" dirty="0">
                <a:hlinkClick r:id="rId3"/>
              </a:rPr>
              <a:t>https://</a:t>
            </a:r>
            <a:r>
              <a:rPr lang="en-US" altLang="ja-JP" sz="1600" dirty="0" smtClean="0">
                <a:hlinkClick r:id="rId3"/>
              </a:rPr>
              <a:t>github.com/opendaylight/sfc/blob/stable/lithium/sfc-py/sfc/sff_client.py</a:t>
            </a:r>
            <a:endParaRPr kumimoji="1" lang="en-US" altLang="ja-JP" sz="1600" dirty="0" smtClean="0"/>
          </a:p>
          <a:p>
            <a:r>
              <a:rPr lang="ja-JP" altLang="en-US" dirty="0" smtClean="0"/>
              <a:t>実行</a:t>
            </a:r>
            <a:endParaRPr lang="en-US" altLang="ja-JP" dirty="0" smtClean="0"/>
          </a:p>
          <a:p>
            <a:pPr lvl="1"/>
            <a:r>
              <a:rPr lang="en-US" altLang="ja-JP" sz="2000" dirty="0"/>
              <a:t>python3.4 sff_client.py --remote-</a:t>
            </a:r>
            <a:r>
              <a:rPr lang="en-US" altLang="ja-JP" sz="2000" dirty="0" err="1"/>
              <a:t>sff</a:t>
            </a:r>
            <a:r>
              <a:rPr lang="en-US" altLang="ja-JP" sz="2000" dirty="0"/>
              <a:t>-</a:t>
            </a:r>
            <a:r>
              <a:rPr lang="en-US" altLang="ja-JP" sz="2000" dirty="0" err="1"/>
              <a:t>ip</a:t>
            </a:r>
            <a:r>
              <a:rPr lang="en-US" altLang="ja-JP" sz="2000" dirty="0"/>
              <a:t> 192.168.1.27 --local-port 6633 --remote-</a:t>
            </a:r>
            <a:r>
              <a:rPr lang="en-US" altLang="ja-JP" sz="2000" dirty="0" err="1"/>
              <a:t>sff</a:t>
            </a:r>
            <a:r>
              <a:rPr lang="en-US" altLang="ja-JP" sz="2000" dirty="0"/>
              <a:t>-port 6633 --</a:t>
            </a:r>
            <a:r>
              <a:rPr lang="en-US" altLang="ja-JP" sz="2000" dirty="0" err="1"/>
              <a:t>sfp</a:t>
            </a:r>
            <a:r>
              <a:rPr lang="en-US" altLang="ja-JP" sz="2000" dirty="0"/>
              <a:t>-id </a:t>
            </a:r>
            <a:r>
              <a:rPr lang="en-US" altLang="ja-JP" sz="2000" dirty="0" smtClean="0"/>
              <a:t>1 </a:t>
            </a:r>
            <a:r>
              <a:rPr lang="en-US" altLang="ja-JP" sz="2000" dirty="0"/>
              <a:t>--</a:t>
            </a:r>
            <a:r>
              <a:rPr lang="en-US" altLang="ja-JP" sz="2000" dirty="0" err="1"/>
              <a:t>sfp</a:t>
            </a:r>
            <a:r>
              <a:rPr lang="en-US" altLang="ja-JP" sz="2000" dirty="0"/>
              <a:t>-index 255 --encapsulate </a:t>
            </a:r>
            <a:r>
              <a:rPr lang="en-US" altLang="ja-JP" sz="2000" dirty="0" err="1"/>
              <a:t>vxlan</a:t>
            </a:r>
            <a:r>
              <a:rPr lang="en-US" altLang="ja-JP" sz="2000" dirty="0"/>
              <a:t>-</a:t>
            </a:r>
            <a:r>
              <a:rPr lang="en-US" altLang="ja-JP" sz="2000" dirty="0" err="1"/>
              <a:t>nsh</a:t>
            </a:r>
            <a:r>
              <a:rPr lang="en-US" altLang="ja-JP" sz="2000" dirty="0"/>
              <a:t>-</a:t>
            </a:r>
            <a:r>
              <a:rPr lang="en-US" altLang="ja-JP" sz="2000" dirty="0" err="1"/>
              <a:t>ethernet</a:t>
            </a:r>
            <a:r>
              <a:rPr lang="en-US" altLang="ja-JP" sz="2000" dirty="0"/>
              <a:t>-legacy --inner-</a:t>
            </a:r>
            <a:r>
              <a:rPr lang="en-US" altLang="ja-JP" sz="2000" dirty="0" err="1"/>
              <a:t>src</a:t>
            </a:r>
            <a:r>
              <a:rPr lang="en-US" altLang="ja-JP" sz="2000" dirty="0"/>
              <a:t>-</a:t>
            </a:r>
            <a:r>
              <a:rPr lang="en-US" altLang="ja-JP" sz="2000" dirty="0" err="1"/>
              <a:t>ip</a:t>
            </a:r>
            <a:r>
              <a:rPr lang="en-US" altLang="ja-JP" sz="2000" dirty="0"/>
              <a:t> 192.168.0.1 --inner-</a:t>
            </a:r>
            <a:r>
              <a:rPr lang="en-US" altLang="ja-JP" sz="2000" dirty="0" err="1"/>
              <a:t>dest</a:t>
            </a:r>
            <a:r>
              <a:rPr lang="en-US" altLang="ja-JP" sz="2000" dirty="0"/>
              <a:t>-</a:t>
            </a:r>
            <a:r>
              <a:rPr lang="en-US" altLang="ja-JP" sz="2000" dirty="0" err="1"/>
              <a:t>ip</a:t>
            </a:r>
            <a:r>
              <a:rPr lang="en-US" altLang="ja-JP" sz="2000" dirty="0"/>
              <a:t> 192.168.1.13 --inner-</a:t>
            </a:r>
            <a:r>
              <a:rPr lang="en-US" altLang="ja-JP" sz="2000" dirty="0" err="1"/>
              <a:t>src</a:t>
            </a:r>
            <a:r>
              <a:rPr lang="en-US" altLang="ja-JP" sz="2000" dirty="0"/>
              <a:t>-port 10000 --inner-</a:t>
            </a:r>
            <a:r>
              <a:rPr lang="en-US" altLang="ja-JP" sz="2000" dirty="0" err="1"/>
              <a:t>dest</a:t>
            </a:r>
            <a:r>
              <a:rPr lang="en-US" altLang="ja-JP" sz="2000" dirty="0"/>
              <a:t>-port 20000 --ctx1 </a:t>
            </a:r>
            <a:r>
              <a:rPr lang="en-US" altLang="ja-JP" sz="2000" dirty="0" smtClean="0"/>
              <a:t>192.168.1.7</a:t>
            </a:r>
            <a:endParaRPr lang="en-US" altLang="ja-JP" sz="20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0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動作確認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438063" y="4495331"/>
            <a:ext cx="1512167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SF1</a:t>
            </a:r>
          </a:p>
          <a:p>
            <a:pPr algn="ctr"/>
            <a:r>
              <a:rPr lang="en-US" altLang="ja-JP" dirty="0" smtClean="0"/>
              <a:t>192.168.1.13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438063" y="3263267"/>
            <a:ext cx="1512168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</a:p>
          <a:p>
            <a:pPr algn="ctr"/>
            <a:r>
              <a:rPr lang="en-US" altLang="ja-JP" dirty="0" smtClean="0"/>
              <a:t>192.168.1.27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684206" y="3263267"/>
            <a:ext cx="122413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8" name="1 つの角を切り取った四角形 7"/>
          <p:cNvSpPr/>
          <p:nvPr/>
        </p:nvSpPr>
        <p:spPr>
          <a:xfrm>
            <a:off x="1259179" y="4207299"/>
            <a:ext cx="2074190" cy="1044116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9" name="直線コネクタ 8"/>
          <p:cNvCxnSpPr>
            <a:stCxn id="7" idx="3"/>
            <a:endCxn id="6" idx="1"/>
          </p:cNvCxnSpPr>
          <p:nvPr/>
        </p:nvCxnSpPr>
        <p:spPr>
          <a:xfrm>
            <a:off x="2908342" y="3551299"/>
            <a:ext cx="15297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6" idx="2"/>
            <a:endCxn id="5" idx="0"/>
          </p:cNvCxnSpPr>
          <p:nvPr/>
        </p:nvCxnSpPr>
        <p:spPr>
          <a:xfrm>
            <a:off x="5194147" y="3839331"/>
            <a:ext cx="0" cy="65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6" idx="1"/>
            <a:endCxn id="8" idx="3"/>
          </p:cNvCxnSpPr>
          <p:nvPr/>
        </p:nvCxnSpPr>
        <p:spPr>
          <a:xfrm flipH="1">
            <a:off x="2296274" y="3551299"/>
            <a:ext cx="2141789" cy="656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043608" y="2551115"/>
            <a:ext cx="2520280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14398" y="274405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192.168.1.7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6804248" y="3113390"/>
            <a:ext cx="1512167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SF2</a:t>
            </a:r>
          </a:p>
          <a:p>
            <a:pPr algn="ctr"/>
            <a:r>
              <a:rPr lang="en-US" altLang="ja-JP" dirty="0" smtClean="0"/>
              <a:t>192.168.1.14</a:t>
            </a:r>
            <a:endParaRPr kumimoji="1" lang="ja-JP" altLang="en-US" dirty="0"/>
          </a:p>
        </p:txBody>
      </p:sp>
      <p:cxnSp>
        <p:nvCxnSpPr>
          <p:cNvPr id="15" name="直線コネクタ 14"/>
          <p:cNvCxnSpPr>
            <a:stCxn id="6" idx="3"/>
            <a:endCxn id="14" idx="1"/>
          </p:cNvCxnSpPr>
          <p:nvPr/>
        </p:nvCxnSpPr>
        <p:spPr>
          <a:xfrm flipV="1">
            <a:off x="5950231" y="3545438"/>
            <a:ext cx="854017" cy="58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411760" y="3717032"/>
            <a:ext cx="22753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4716016" y="3789040"/>
            <a:ext cx="1" cy="1138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5580111" y="3717032"/>
            <a:ext cx="0" cy="12103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5580111" y="3717032"/>
            <a:ext cx="18722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2303748" y="3471705"/>
            <a:ext cx="23609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>
            <a:off x="5580111" y="3495989"/>
            <a:ext cx="190879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8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Demo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5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ODL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SFC</a:t>
            </a:r>
            <a:r>
              <a:rPr kumimoji="1" lang="ja-JP" altLang="en-US" dirty="0" smtClean="0"/>
              <a:t> 実装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ヘッダ</a:t>
            </a:r>
            <a:endParaRPr kumimoji="1" lang="en-US" altLang="ja-JP" dirty="0" smtClean="0"/>
          </a:p>
          <a:p>
            <a:r>
              <a:rPr lang="ja-JP" altLang="en-US" dirty="0" smtClean="0"/>
              <a:t>フローテーブル</a:t>
            </a:r>
            <a:endParaRPr lang="en-US" altLang="ja-JP" dirty="0" smtClean="0"/>
          </a:p>
          <a:p>
            <a:r>
              <a:rPr kumimoji="1" lang="en-US" altLang="ja-JP" dirty="0"/>
              <a:t>Classifier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9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ヘッダ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デモでは</a:t>
            </a:r>
            <a:r>
              <a:rPr kumimoji="1" lang="en-US" altLang="ja-JP" dirty="0" smtClean="0"/>
              <a:t>Network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Service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Header</a:t>
            </a:r>
            <a:r>
              <a:rPr lang="ja-JP" altLang="en-US" dirty="0"/>
              <a:t> </a:t>
            </a:r>
            <a:r>
              <a:rPr lang="en-US" altLang="ja-JP" dirty="0" smtClean="0"/>
              <a:t>+ VXLAN</a:t>
            </a:r>
            <a:endParaRPr kumimoji="1" lang="en-US" altLang="ja-JP" dirty="0" smtClean="0"/>
          </a:p>
          <a:p>
            <a:r>
              <a:rPr kumimoji="1" lang="ja-JP" altLang="en-US" dirty="0" smtClean="0"/>
              <a:t>別</a:t>
            </a:r>
            <a:r>
              <a:rPr kumimoji="1" lang="ja-JP" altLang="en-US" dirty="0"/>
              <a:t>の方法</a:t>
            </a:r>
            <a:r>
              <a:rPr kumimoji="1" lang="ja-JP" altLang="en-US" dirty="0" smtClean="0"/>
              <a:t>でも可能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GRE,VLAN,MPLS…</a:t>
            </a:r>
          </a:p>
          <a:p>
            <a:endParaRPr lang="en-US" altLang="ja-JP" dirty="0"/>
          </a:p>
          <a:p>
            <a:r>
              <a:rPr lang="ja-JP" altLang="en-US" dirty="0" smtClean="0"/>
              <a:t>パケットレイアウト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971600" y="4797152"/>
            <a:ext cx="792088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Outer L2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763688" y="4797152"/>
            <a:ext cx="792088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Outer L3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555776" y="4797152"/>
            <a:ext cx="1008112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Outer L4(UDP)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3563888" y="4797152"/>
            <a:ext cx="864096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VXLAN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427984" y="4797152"/>
            <a:ext cx="792088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NSH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220072" y="4797152"/>
            <a:ext cx="2232248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original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83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Network Service Header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71600" y="1412776"/>
            <a:ext cx="7200800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Base Header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71600" y="2132856"/>
            <a:ext cx="7200800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Service Path Header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971600" y="2855547"/>
            <a:ext cx="7200800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Mandatory Context Header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971600" y="3575627"/>
            <a:ext cx="7200800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Mandatory Context </a:t>
            </a:r>
            <a:r>
              <a:rPr lang="en-US" altLang="ja-JP" dirty="0" smtClean="0"/>
              <a:t>Header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971600" y="4295707"/>
            <a:ext cx="7200800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Mandatory Context </a:t>
            </a:r>
            <a:r>
              <a:rPr lang="en-US" altLang="ja-JP" dirty="0" smtClean="0"/>
              <a:t>Header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971600" y="5015787"/>
            <a:ext cx="7200800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Mandatory Context </a:t>
            </a:r>
            <a:r>
              <a:rPr lang="en-US" altLang="ja-JP" dirty="0" smtClean="0"/>
              <a:t>Header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971600" y="5735867"/>
            <a:ext cx="7200800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Optional</a:t>
            </a:r>
            <a:r>
              <a:rPr lang="ja-JP" altLang="en-US" dirty="0" smtClean="0"/>
              <a:t> </a:t>
            </a:r>
            <a:r>
              <a:rPr lang="en-US" altLang="ja-JP" dirty="0" smtClean="0"/>
              <a:t>Variable</a:t>
            </a:r>
            <a:r>
              <a:rPr lang="ja-JP" altLang="en-US" dirty="0" smtClean="0"/>
              <a:t> </a:t>
            </a:r>
            <a:r>
              <a:rPr lang="en-US" altLang="ja-JP" dirty="0" smtClean="0"/>
              <a:t>Length</a:t>
            </a:r>
            <a:r>
              <a:rPr lang="ja-JP" altLang="en-US" dirty="0" smtClean="0"/>
              <a:t> </a:t>
            </a:r>
            <a:r>
              <a:rPr lang="en-US" altLang="ja-JP" dirty="0" smtClean="0"/>
              <a:t>Context</a:t>
            </a:r>
            <a:r>
              <a:rPr lang="ja-JP" altLang="en-US" dirty="0" smtClean="0"/>
              <a:t> </a:t>
            </a:r>
            <a:r>
              <a:rPr lang="en-US" altLang="ja-JP" dirty="0" smtClean="0"/>
              <a:t>Header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79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Service Function Forwarder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RSP</a:t>
            </a:r>
            <a:r>
              <a:rPr kumimoji="1" lang="ja-JP" altLang="en-US" dirty="0" smtClean="0"/>
              <a:t>からフローテーブルが自動生成される</a:t>
            </a:r>
            <a:endParaRPr kumimoji="1" lang="en-US" altLang="ja-JP" dirty="0" smtClean="0"/>
          </a:p>
          <a:p>
            <a:r>
              <a:rPr lang="en-US" altLang="ja-JP" dirty="0" err="1" smtClean="0"/>
              <a:t>OpenFlow</a:t>
            </a:r>
            <a:r>
              <a:rPr lang="ja-JP" altLang="en-US" dirty="0" smtClean="0"/>
              <a:t>以外のプロトコルでも可能？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そもそも</a:t>
            </a:r>
            <a:r>
              <a:rPr kumimoji="1" lang="en-US" altLang="ja-JP" dirty="0" smtClean="0"/>
              <a:t>ODL</a:t>
            </a:r>
            <a:r>
              <a:rPr kumimoji="1" lang="ja-JP" altLang="en-US" dirty="0" smtClean="0"/>
              <a:t>がそういう思想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OpenFlow</a:t>
            </a:r>
            <a:r>
              <a:rPr lang="ja-JP" altLang="en-US" dirty="0" smtClean="0"/>
              <a:t>以外の資料は見つけられなかった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9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SFC</a:t>
            </a:r>
            <a:r>
              <a:rPr lang="ja-JP" altLang="en-US" dirty="0" smtClean="0"/>
              <a:t> アーキテクチャ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07661" y="1707145"/>
            <a:ext cx="800472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083045" y="1556792"/>
            <a:ext cx="800472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06375" y="3772563"/>
            <a:ext cx="1512168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29917" y="3772563"/>
            <a:ext cx="122413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086533" y="3755639"/>
            <a:ext cx="122413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11" name="1 つの角を切り取った四角形 10"/>
          <p:cNvSpPr/>
          <p:nvPr/>
        </p:nvSpPr>
        <p:spPr>
          <a:xfrm>
            <a:off x="3625364" y="5342299"/>
            <a:ext cx="2074190" cy="1044116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13" name="直線コネクタ 12"/>
          <p:cNvCxnSpPr>
            <a:endCxn id="7" idx="1"/>
          </p:cNvCxnSpPr>
          <p:nvPr/>
        </p:nvCxnSpPr>
        <p:spPr>
          <a:xfrm>
            <a:off x="349495" y="4060595"/>
            <a:ext cx="6804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3"/>
            <a:endCxn id="6" idx="1"/>
          </p:cNvCxnSpPr>
          <p:nvPr/>
        </p:nvCxnSpPr>
        <p:spPr>
          <a:xfrm>
            <a:off x="2254053" y="4060595"/>
            <a:ext cx="16523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6" idx="3"/>
            <a:endCxn id="8" idx="1"/>
          </p:cNvCxnSpPr>
          <p:nvPr/>
        </p:nvCxnSpPr>
        <p:spPr>
          <a:xfrm flipV="1">
            <a:off x="5418543" y="4043671"/>
            <a:ext cx="1667990" cy="16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6" idx="0"/>
            <a:endCxn id="5" idx="2"/>
          </p:cNvCxnSpPr>
          <p:nvPr/>
        </p:nvCxnSpPr>
        <p:spPr>
          <a:xfrm flipV="1">
            <a:off x="4662459" y="2852936"/>
            <a:ext cx="2820822" cy="9196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6" idx="0"/>
            <a:endCxn id="4" idx="2"/>
          </p:cNvCxnSpPr>
          <p:nvPr/>
        </p:nvCxnSpPr>
        <p:spPr>
          <a:xfrm flipH="1" flipV="1">
            <a:off x="1907897" y="3003289"/>
            <a:ext cx="2754562" cy="7692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8" idx="3"/>
          </p:cNvCxnSpPr>
          <p:nvPr/>
        </p:nvCxnSpPr>
        <p:spPr>
          <a:xfrm>
            <a:off x="8310669" y="4043671"/>
            <a:ext cx="5321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7" idx="2"/>
            <a:endCxn id="11" idx="3"/>
          </p:cNvCxnSpPr>
          <p:nvPr/>
        </p:nvCxnSpPr>
        <p:spPr>
          <a:xfrm>
            <a:off x="1641985" y="4348627"/>
            <a:ext cx="3020474" cy="99367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6" idx="2"/>
            <a:endCxn id="11" idx="3"/>
          </p:cNvCxnSpPr>
          <p:nvPr/>
        </p:nvCxnSpPr>
        <p:spPr>
          <a:xfrm>
            <a:off x="4662459" y="4348627"/>
            <a:ext cx="0" cy="99367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8" idx="2"/>
            <a:endCxn id="11" idx="3"/>
          </p:cNvCxnSpPr>
          <p:nvPr/>
        </p:nvCxnSpPr>
        <p:spPr>
          <a:xfrm flipH="1">
            <a:off x="4662459" y="4331703"/>
            <a:ext cx="3036142" cy="101059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5850773" y="3071822"/>
            <a:ext cx="667954" cy="4128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SFP</a:t>
            </a:r>
            <a:endParaRPr kumimoji="1" lang="ja-JP" altLang="en-US" dirty="0"/>
          </a:p>
        </p:txBody>
      </p:sp>
      <p:sp>
        <p:nvSpPr>
          <p:cNvPr id="90" name="正方形/長方形 89"/>
          <p:cNvSpPr/>
          <p:nvPr/>
        </p:nvSpPr>
        <p:spPr>
          <a:xfrm>
            <a:off x="441723" y="4220522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正方形/長方形 90"/>
          <p:cNvSpPr/>
          <p:nvPr/>
        </p:nvSpPr>
        <p:spPr>
          <a:xfrm>
            <a:off x="2662347" y="4157694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正方形/長方形 92"/>
          <p:cNvSpPr/>
          <p:nvPr/>
        </p:nvSpPr>
        <p:spPr>
          <a:xfrm>
            <a:off x="3054085" y="4157694"/>
            <a:ext cx="195950" cy="162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正方形/長方形 97"/>
          <p:cNvSpPr/>
          <p:nvPr/>
        </p:nvSpPr>
        <p:spPr>
          <a:xfrm>
            <a:off x="5850773" y="4171282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正方形/長方形 98"/>
          <p:cNvSpPr/>
          <p:nvPr/>
        </p:nvSpPr>
        <p:spPr>
          <a:xfrm>
            <a:off x="6242511" y="4171282"/>
            <a:ext cx="195950" cy="162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正方形/長方形 99"/>
          <p:cNvSpPr/>
          <p:nvPr/>
        </p:nvSpPr>
        <p:spPr>
          <a:xfrm>
            <a:off x="8494833" y="4171282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正方形/長方形 100"/>
          <p:cNvSpPr/>
          <p:nvPr/>
        </p:nvSpPr>
        <p:spPr>
          <a:xfrm>
            <a:off x="3000598" y="3028794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正方形/長方形 101"/>
          <p:cNvSpPr/>
          <p:nvPr/>
        </p:nvSpPr>
        <p:spPr>
          <a:xfrm>
            <a:off x="3362457" y="3028793"/>
            <a:ext cx="195950" cy="162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正方形/長方形 102"/>
          <p:cNvSpPr/>
          <p:nvPr/>
        </p:nvSpPr>
        <p:spPr>
          <a:xfrm>
            <a:off x="5026481" y="3225021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正方形/長方形 103"/>
          <p:cNvSpPr/>
          <p:nvPr/>
        </p:nvSpPr>
        <p:spPr>
          <a:xfrm>
            <a:off x="5418219" y="3225021"/>
            <a:ext cx="195950" cy="162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正方形/長方形 104"/>
          <p:cNvSpPr/>
          <p:nvPr/>
        </p:nvSpPr>
        <p:spPr>
          <a:xfrm>
            <a:off x="6920116" y="3116732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" name="正方形/長方形 105"/>
          <p:cNvSpPr/>
          <p:nvPr/>
        </p:nvSpPr>
        <p:spPr>
          <a:xfrm>
            <a:off x="251520" y="5904260"/>
            <a:ext cx="195950" cy="162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5" name="正方形/長方形 114"/>
          <p:cNvSpPr/>
          <p:nvPr/>
        </p:nvSpPr>
        <p:spPr>
          <a:xfrm>
            <a:off x="251520" y="5517232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22898" y="5761143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</a:t>
            </a:r>
            <a:r>
              <a:rPr lang="ja-JP" altLang="en-US" dirty="0" smtClean="0"/>
              <a:t>ヘッダ</a:t>
            </a:r>
            <a:endParaRPr kumimoji="1" lang="ja-JP" altLang="en-US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23861" y="5414018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パケット</a:t>
            </a:r>
            <a:endParaRPr kumimoji="1" lang="ja-JP" altLang="en-US" dirty="0"/>
          </a:p>
        </p:txBody>
      </p:sp>
      <p:sp>
        <p:nvSpPr>
          <p:cNvPr id="119" name="スライド番号プレースホルダー 1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0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フローテーブル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cookie=0x14</a:t>
            </a:r>
            <a:r>
              <a:rPr lang="en-US" altLang="ja-JP" dirty="0"/>
              <a:t>, duration=2479.034s, table=0, </a:t>
            </a:r>
            <a:r>
              <a:rPr lang="en-US" altLang="ja-JP" dirty="0" err="1"/>
              <a:t>n_packets</a:t>
            </a:r>
            <a:r>
              <a:rPr lang="en-US" altLang="ja-JP" dirty="0"/>
              <a:t>=3, </a:t>
            </a:r>
            <a:r>
              <a:rPr lang="en-US" altLang="ja-JP" dirty="0" err="1"/>
              <a:t>n_bytes</a:t>
            </a:r>
            <a:r>
              <a:rPr lang="en-US" altLang="ja-JP" dirty="0"/>
              <a:t>=138, priority=250,ip </a:t>
            </a:r>
            <a:r>
              <a:rPr lang="en-US" altLang="ja-JP" dirty="0" smtClean="0"/>
              <a:t>actions=goto_table:3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cookie=0x14, duration=2479.090s, table=3, </a:t>
            </a:r>
            <a:r>
              <a:rPr lang="en-US" altLang="ja-JP" dirty="0" err="1"/>
              <a:t>n_packets</a:t>
            </a:r>
            <a:r>
              <a:rPr lang="en-US" altLang="ja-JP" dirty="0"/>
              <a:t>=1, </a:t>
            </a:r>
            <a:r>
              <a:rPr lang="en-US" altLang="ja-JP" dirty="0" err="1"/>
              <a:t>n_bytes</a:t>
            </a:r>
            <a:r>
              <a:rPr lang="en-US" altLang="ja-JP" dirty="0"/>
              <a:t>=46, priority=5 actions=goto_table:10</a:t>
            </a:r>
          </a:p>
          <a:p>
            <a:pPr marL="0" indent="0">
              <a:buNone/>
            </a:pPr>
            <a:r>
              <a:rPr lang="en-US" altLang="ja-JP" dirty="0"/>
              <a:t> cookie=0x14, duration=2479.050s, table=3, </a:t>
            </a:r>
            <a:r>
              <a:rPr lang="en-US" altLang="ja-JP" dirty="0" err="1"/>
              <a:t>n_packets</a:t>
            </a:r>
            <a:r>
              <a:rPr lang="en-US" altLang="ja-JP" dirty="0"/>
              <a:t>=1, </a:t>
            </a:r>
            <a:r>
              <a:rPr lang="en-US" altLang="ja-JP" dirty="0" err="1"/>
              <a:t>n_bytes</a:t>
            </a:r>
            <a:r>
              <a:rPr lang="en-US" altLang="ja-JP" dirty="0"/>
              <a:t>=46, priority=540,</a:t>
            </a:r>
            <a:r>
              <a:rPr lang="en-US" altLang="ja-JP" dirty="0">
                <a:solidFill>
                  <a:srgbClr val="FF0000"/>
                </a:solidFill>
              </a:rPr>
              <a:t>nsp=2</a:t>
            </a:r>
            <a:r>
              <a:rPr lang="en-US" altLang="ja-JP" dirty="0"/>
              <a:t>,</a:t>
            </a:r>
            <a:r>
              <a:rPr lang="en-US" altLang="ja-JP" dirty="0">
                <a:solidFill>
                  <a:srgbClr val="FF0000"/>
                </a:solidFill>
              </a:rPr>
              <a:t>nsi=255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actions=load:0xc0a8010e-&gt;NXM_NX_TUN_IPV4_DST[]</a:t>
            </a:r>
            <a:r>
              <a:rPr lang="en-US" altLang="ja-JP" dirty="0"/>
              <a:t>,goto_table:10</a:t>
            </a:r>
          </a:p>
          <a:p>
            <a:pPr marL="0" indent="0">
              <a:buNone/>
            </a:pPr>
            <a:r>
              <a:rPr lang="en-US" altLang="ja-JP" dirty="0"/>
              <a:t> cookie=0x14, duration=2479.001s, table=3, </a:t>
            </a:r>
            <a:r>
              <a:rPr lang="en-US" altLang="ja-JP" dirty="0" err="1"/>
              <a:t>n_packets</a:t>
            </a:r>
            <a:r>
              <a:rPr lang="en-US" altLang="ja-JP" dirty="0"/>
              <a:t>=1, </a:t>
            </a:r>
            <a:r>
              <a:rPr lang="en-US" altLang="ja-JP" dirty="0" err="1"/>
              <a:t>n_bytes</a:t>
            </a:r>
            <a:r>
              <a:rPr lang="en-US" altLang="ja-JP" dirty="0"/>
              <a:t>=46, priority=540,</a:t>
            </a:r>
            <a:r>
              <a:rPr lang="en-US" altLang="ja-JP" dirty="0">
                <a:solidFill>
                  <a:srgbClr val="FF0000"/>
                </a:solidFill>
              </a:rPr>
              <a:t>nsp=2</a:t>
            </a:r>
            <a:r>
              <a:rPr lang="en-US" altLang="ja-JP" dirty="0"/>
              <a:t>,</a:t>
            </a:r>
            <a:r>
              <a:rPr lang="en-US" altLang="ja-JP" dirty="0">
                <a:solidFill>
                  <a:srgbClr val="FF0000"/>
                </a:solidFill>
              </a:rPr>
              <a:t>nsi=254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actions=load:0xc0a8010d-&gt;NXM_NX_TUN_IPV4_DST[]</a:t>
            </a:r>
            <a:r>
              <a:rPr lang="en-US" altLang="ja-JP" dirty="0"/>
              <a:t>,</a:t>
            </a:r>
            <a:r>
              <a:rPr lang="en-US" altLang="ja-JP" dirty="0" smtClean="0"/>
              <a:t>goto_table:10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cookie=0xba5eba11ba5eba11, duration=2479.038s, table=10, </a:t>
            </a:r>
            <a:r>
              <a:rPr lang="en-US" altLang="ja-JP" dirty="0" err="1"/>
              <a:t>n_packets</a:t>
            </a:r>
            <a:r>
              <a:rPr lang="en-US" altLang="ja-JP" dirty="0"/>
              <a:t>=1, </a:t>
            </a:r>
            <a:r>
              <a:rPr lang="en-US" altLang="ja-JP" dirty="0" err="1"/>
              <a:t>n_bytes</a:t>
            </a:r>
            <a:r>
              <a:rPr lang="en-US" altLang="ja-JP" dirty="0"/>
              <a:t>=46, priority=640,</a:t>
            </a:r>
            <a:r>
              <a:rPr lang="en-US" altLang="ja-JP" dirty="0">
                <a:solidFill>
                  <a:srgbClr val="FF0000"/>
                </a:solidFill>
              </a:rPr>
              <a:t>nsp=2</a:t>
            </a:r>
            <a:r>
              <a:rPr lang="en-US" altLang="ja-JP" dirty="0"/>
              <a:t>,</a:t>
            </a:r>
            <a:r>
              <a:rPr lang="en-US" altLang="ja-JP" dirty="0">
                <a:solidFill>
                  <a:srgbClr val="FF0000"/>
                </a:solidFill>
              </a:rPr>
              <a:t>nsi=255</a:t>
            </a:r>
            <a:r>
              <a:rPr lang="en-US" altLang="ja-JP" dirty="0"/>
              <a:t> actions=move:NXM_NX_NSH_C1[]-&gt;NXM_NX_NSH_C1[],move:NXM_NX_NSH_C2[]-&gt;NXM_NX_NSH_C2[],</a:t>
            </a:r>
            <a:r>
              <a:rPr lang="en-US" altLang="ja-JP" dirty="0" err="1"/>
              <a:t>move:NXM_NX_TUN_ID</a:t>
            </a:r>
            <a:r>
              <a:rPr lang="en-US" altLang="ja-JP" dirty="0"/>
              <a:t>[0..31]-&gt;NXM_NX_TUN_ID[0..31],IN_PORT</a:t>
            </a:r>
          </a:p>
          <a:p>
            <a:pPr marL="0" indent="0">
              <a:buNone/>
            </a:pPr>
            <a:r>
              <a:rPr lang="en-US" altLang="ja-JP" dirty="0"/>
              <a:t> cookie=0xba5eba11ba5eba11, duration=2479.009s, table=10, </a:t>
            </a:r>
            <a:r>
              <a:rPr lang="en-US" altLang="ja-JP" dirty="0" err="1"/>
              <a:t>n_packets</a:t>
            </a:r>
            <a:r>
              <a:rPr lang="en-US" altLang="ja-JP" dirty="0"/>
              <a:t>=1, </a:t>
            </a:r>
            <a:r>
              <a:rPr lang="en-US" altLang="ja-JP" dirty="0" err="1"/>
              <a:t>n_bytes</a:t>
            </a:r>
            <a:r>
              <a:rPr lang="en-US" altLang="ja-JP" dirty="0"/>
              <a:t>=46, priority=640,</a:t>
            </a:r>
            <a:r>
              <a:rPr lang="en-US" altLang="ja-JP" dirty="0">
                <a:solidFill>
                  <a:srgbClr val="FF0000"/>
                </a:solidFill>
              </a:rPr>
              <a:t>nsp=2</a:t>
            </a:r>
            <a:r>
              <a:rPr lang="en-US" altLang="ja-JP" dirty="0"/>
              <a:t>,</a:t>
            </a:r>
            <a:r>
              <a:rPr lang="en-US" altLang="ja-JP" dirty="0">
                <a:solidFill>
                  <a:srgbClr val="FF0000"/>
                </a:solidFill>
              </a:rPr>
              <a:t>nsi=254</a:t>
            </a:r>
            <a:r>
              <a:rPr lang="en-US" altLang="ja-JP" dirty="0"/>
              <a:t> actions=move:NXM_NX_NSH_C1[]-&gt;NXM_NX_NSH_C1[],move:NXM_NX_NSH_C2[]-&gt;NXM_NX_NSH_C2[],</a:t>
            </a:r>
            <a:r>
              <a:rPr lang="en-US" altLang="ja-JP" dirty="0" err="1"/>
              <a:t>move:NXM_NX_TUN_ID</a:t>
            </a:r>
            <a:r>
              <a:rPr lang="en-US" altLang="ja-JP" dirty="0"/>
              <a:t>[0..31]-&gt;NXM_NX_TUN_ID[0..31],IN_PORT</a:t>
            </a:r>
          </a:p>
          <a:p>
            <a:pPr marL="0" indent="0">
              <a:buNone/>
            </a:pPr>
            <a:r>
              <a:rPr lang="en-US" altLang="ja-JP" dirty="0"/>
              <a:t> cookie=0xba5eba11ba5eba11, duration=2478.982s, table=10, </a:t>
            </a:r>
            <a:r>
              <a:rPr lang="en-US" altLang="ja-JP" dirty="0" err="1"/>
              <a:t>n_packets</a:t>
            </a:r>
            <a:r>
              <a:rPr lang="en-US" altLang="ja-JP" dirty="0"/>
              <a:t>=1, </a:t>
            </a:r>
            <a:r>
              <a:rPr lang="en-US" altLang="ja-JP" dirty="0" err="1"/>
              <a:t>n_bytes</a:t>
            </a:r>
            <a:r>
              <a:rPr lang="en-US" altLang="ja-JP" dirty="0"/>
              <a:t>=46, priority=640,</a:t>
            </a:r>
            <a:r>
              <a:rPr lang="en-US" altLang="ja-JP" dirty="0">
                <a:solidFill>
                  <a:srgbClr val="FF0000"/>
                </a:solidFill>
              </a:rPr>
              <a:t>nsp=2</a:t>
            </a:r>
            <a:r>
              <a:rPr lang="en-US" altLang="ja-JP" dirty="0"/>
              <a:t>,</a:t>
            </a:r>
            <a:r>
              <a:rPr lang="en-US" altLang="ja-JP" dirty="0">
                <a:solidFill>
                  <a:srgbClr val="FF0000"/>
                </a:solidFill>
              </a:rPr>
              <a:t>nsi=253</a:t>
            </a:r>
            <a:r>
              <a:rPr lang="en-US" altLang="ja-JP" dirty="0"/>
              <a:t> actions=</a:t>
            </a:r>
            <a:r>
              <a:rPr lang="en-US" altLang="ja-JP" dirty="0" err="1"/>
              <a:t>move:NXM_NX_NSI</a:t>
            </a:r>
            <a:r>
              <a:rPr lang="en-US" altLang="ja-JP" dirty="0"/>
              <a:t>[]-&gt;NXM_NX_NSI[],</a:t>
            </a:r>
            <a:r>
              <a:rPr lang="en-US" altLang="ja-JP" dirty="0" err="1"/>
              <a:t>move:NXM_NX_NSP</a:t>
            </a:r>
            <a:r>
              <a:rPr lang="en-US" altLang="ja-JP" dirty="0"/>
              <a:t>[]-&gt;NXM_NX_NSP[],move:</a:t>
            </a:r>
            <a:r>
              <a:rPr lang="en-US" altLang="ja-JP" dirty="0">
                <a:solidFill>
                  <a:srgbClr val="FF0000"/>
                </a:solidFill>
              </a:rPr>
              <a:t>NXM_NX_NSH_C1[]-&gt;NXM_NX_TUN_IPV4_DST[]</a:t>
            </a:r>
            <a:r>
              <a:rPr lang="en-US" altLang="ja-JP" dirty="0"/>
              <a:t>,</a:t>
            </a:r>
            <a:r>
              <a:rPr lang="en-US" altLang="ja-JP" dirty="0">
                <a:solidFill>
                  <a:srgbClr val="FF0000"/>
                </a:solidFill>
              </a:rPr>
              <a:t>move:NXM_NX_NSH_C2[]-&gt;NXM_NX_TUN_ID[0..31]</a:t>
            </a:r>
            <a:r>
              <a:rPr lang="en-US" altLang="ja-JP" dirty="0"/>
              <a:t>,IN_PORT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4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デモではスクリプトが手動でヘッダを</a:t>
            </a:r>
            <a:r>
              <a:rPr lang="ja-JP" altLang="en-US" dirty="0"/>
              <a:t>付与</a:t>
            </a:r>
            <a:endParaRPr kumimoji="1" lang="en-US" altLang="ja-JP" dirty="0" smtClean="0"/>
          </a:p>
          <a:p>
            <a:r>
              <a:rPr lang="en-US" altLang="ja-JP" dirty="0" smtClean="0"/>
              <a:t>ODL</a:t>
            </a:r>
            <a:r>
              <a:rPr lang="ja-JP" altLang="en-US" dirty="0" smtClean="0"/>
              <a:t>に</a:t>
            </a:r>
            <a:r>
              <a:rPr lang="en-US" altLang="ja-JP" dirty="0" smtClean="0"/>
              <a:t>Access List </a:t>
            </a:r>
            <a:r>
              <a:rPr lang="ja-JP" altLang="en-US" dirty="0" smtClean="0"/>
              <a:t>という設定項目がある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パケットの情報と</a:t>
            </a:r>
            <a:r>
              <a:rPr kumimoji="1" lang="en-US" altLang="ja-JP" dirty="0" smtClean="0"/>
              <a:t>RSP</a:t>
            </a:r>
            <a:r>
              <a:rPr lang="ja-JP" altLang="en-US" dirty="0" smtClean="0"/>
              <a:t>のテーブル</a:t>
            </a:r>
            <a:endParaRPr lang="en-US" altLang="ja-JP" dirty="0"/>
          </a:p>
          <a:p>
            <a:r>
              <a:rPr lang="ja-JP" altLang="en-US" dirty="0" smtClean="0"/>
              <a:t>この情報を用いることで実装可能</a:t>
            </a:r>
            <a:endParaRPr lang="en-US" altLang="ja-JP" dirty="0" smtClean="0"/>
          </a:p>
          <a:p>
            <a:r>
              <a:rPr lang="en-US" altLang="ja-JP" dirty="0" err="1" smtClean="0"/>
              <a:t>SFC_Agent</a:t>
            </a:r>
            <a:r>
              <a:rPr lang="ja-JP" altLang="en-US" dirty="0" smtClean="0"/>
              <a:t>でも代用可能</a:t>
            </a:r>
            <a:endParaRPr lang="en-US" altLang="ja-JP" dirty="0" smtClean="0"/>
          </a:p>
          <a:p>
            <a:r>
              <a:rPr lang="en-US" altLang="ja-JP" dirty="0" smtClean="0"/>
              <a:t>Beryllium</a:t>
            </a:r>
            <a:r>
              <a:rPr lang="ja-JP" altLang="en-US" dirty="0" smtClean="0"/>
              <a:t>では</a:t>
            </a:r>
            <a:r>
              <a:rPr lang="en-US" altLang="ja-JP" dirty="0" err="1" smtClean="0"/>
              <a:t>ovs</a:t>
            </a:r>
            <a:r>
              <a:rPr lang="ja-JP" altLang="en-US" dirty="0" smtClean="0"/>
              <a:t>ベースの</a:t>
            </a:r>
            <a:r>
              <a:rPr lang="en-US" altLang="ja-JP" dirty="0" smtClean="0"/>
              <a:t>Classifier</a:t>
            </a:r>
            <a:r>
              <a:rPr lang="ja-JP" altLang="en-US" dirty="0" smtClean="0"/>
              <a:t>の実装がされている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1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考察、感想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かなりきれいに実装が隠ぺいされている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GUI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REST</a:t>
            </a:r>
            <a:r>
              <a:rPr lang="ja-JP" altLang="en-US" dirty="0" smtClean="0"/>
              <a:t> </a:t>
            </a:r>
            <a:r>
              <a:rPr lang="en-US" altLang="ja-JP" dirty="0" smtClean="0"/>
              <a:t>API</a:t>
            </a:r>
          </a:p>
          <a:p>
            <a:pPr lvl="1"/>
            <a:endParaRPr lang="en-US" altLang="ja-JP" dirty="0" smtClean="0"/>
          </a:p>
          <a:p>
            <a:r>
              <a:rPr lang="ja-JP" altLang="en-US" dirty="0"/>
              <a:t>最低限</a:t>
            </a:r>
            <a:r>
              <a:rPr lang="ja-JP" altLang="en-US" dirty="0" smtClean="0"/>
              <a:t>の環境は整っている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使いやすいか</a:t>
            </a:r>
            <a:r>
              <a:rPr kumimoji="1" lang="ja-JP" altLang="en-US" dirty="0" smtClean="0"/>
              <a:t>はまた別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ja-JP" altLang="en-US" dirty="0"/>
              <a:t>まだまだ</a:t>
            </a:r>
            <a:r>
              <a:rPr lang="ja-JP" altLang="en-US" dirty="0" smtClean="0"/>
              <a:t>これから？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アップデート</a:t>
            </a:r>
            <a:r>
              <a:rPr kumimoji="1" lang="ja-JP" altLang="en-US" dirty="0" smtClean="0"/>
              <a:t>で結構変わってる</a:t>
            </a:r>
            <a:r>
              <a:rPr kumimoji="1" lang="ja-JP" altLang="en-US" dirty="0" err="1" smtClean="0"/>
              <a:t>っぽい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ヘッダ</a:t>
            </a:r>
            <a:r>
              <a:rPr lang="ja-JP" altLang="en-US" dirty="0" smtClean="0"/>
              <a:t>を利用しない</a:t>
            </a:r>
            <a:r>
              <a:rPr lang="en-US" altLang="ja-JP" dirty="0" err="1" smtClean="0"/>
              <a:t>OpenFlow</a:t>
            </a:r>
            <a:r>
              <a:rPr lang="ja-JP" altLang="en-US" dirty="0" smtClean="0"/>
              <a:t>ベースの</a:t>
            </a:r>
            <a:r>
              <a:rPr lang="en-US" altLang="ja-JP" dirty="0" smtClean="0"/>
              <a:t>SFC</a:t>
            </a:r>
            <a:r>
              <a:rPr lang="ja-JP" altLang="en-US" dirty="0" smtClean="0"/>
              <a:t>も進められている</a:t>
            </a:r>
            <a:r>
              <a:rPr lang="en-US" altLang="ja-JP" dirty="0" smtClean="0"/>
              <a:t>(SFF</a:t>
            </a:r>
            <a:r>
              <a:rPr lang="ja-JP" altLang="en-US" dirty="0" smtClean="0"/>
              <a:t>で毎回</a:t>
            </a:r>
            <a:r>
              <a:rPr lang="en-US" altLang="ja-JP" dirty="0" smtClean="0"/>
              <a:t>classifier</a:t>
            </a:r>
            <a:r>
              <a:rPr lang="ja-JP" altLang="en-US" dirty="0" smtClean="0"/>
              <a:t>が走るイメージ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ODL</a:t>
            </a:r>
            <a:r>
              <a:rPr lang="ja-JP" altLang="en-US" dirty="0" smtClean="0"/>
              <a:t>リッチすぎ</a:t>
            </a:r>
            <a:endParaRPr lang="en-US" altLang="ja-JP" dirty="0" smtClean="0"/>
          </a:p>
          <a:p>
            <a:r>
              <a:rPr kumimoji="1" lang="en-US" altLang="ja-JP" dirty="0" err="1" smtClean="0"/>
              <a:t>SFC_Agent</a:t>
            </a:r>
            <a:r>
              <a:rPr kumimoji="1" lang="ja-JP" altLang="en-US" dirty="0" smtClean="0"/>
              <a:t>の正体がわからなかった</a:t>
            </a:r>
            <a:r>
              <a:rPr kumimoji="1" lang="en-US" altLang="ja-JP" dirty="0" smtClean="0"/>
              <a:t>…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5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インターン通して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本当に勉強になりました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視野が広がりました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1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Service</a:t>
            </a:r>
            <a:r>
              <a:rPr lang="ja-JP" altLang="en-US" dirty="0" smtClean="0"/>
              <a:t> </a:t>
            </a:r>
            <a:r>
              <a:rPr lang="en-US" altLang="ja-JP" dirty="0" smtClean="0"/>
              <a:t>Function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Chaining</a:t>
            </a:r>
            <a:r>
              <a:rPr lang="ja-JP" altLang="en-US" dirty="0" smtClean="0"/>
              <a:t>並びに</a:t>
            </a:r>
            <a:r>
              <a:rPr lang="en-US" altLang="ja-JP" dirty="0" err="1" smtClean="0"/>
              <a:t>OpenDaylight</a:t>
            </a:r>
            <a:r>
              <a:rPr lang="ja-JP" altLang="en-US" dirty="0" smtClean="0"/>
              <a:t>の調査を行った</a:t>
            </a:r>
            <a:endParaRPr lang="en-US" altLang="ja-JP" dirty="0" smtClean="0"/>
          </a:p>
          <a:p>
            <a:r>
              <a:rPr kumimoji="1" lang="en-US" altLang="ja-JP" dirty="0" err="1" smtClean="0"/>
              <a:t>OpenDaylight</a:t>
            </a:r>
            <a:r>
              <a:rPr kumimoji="1" lang="ja-JP" altLang="en-US" dirty="0" smtClean="0"/>
              <a:t>プロジェクトで積極的に</a:t>
            </a:r>
            <a:r>
              <a:rPr kumimoji="1" lang="en-US" altLang="ja-JP" dirty="0" smtClean="0"/>
              <a:t>SFC</a:t>
            </a:r>
            <a:r>
              <a:rPr kumimoji="1" lang="ja-JP" altLang="en-US" dirty="0" smtClean="0"/>
              <a:t>は研究、実装されている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/>
              <a:t>充分</a:t>
            </a:r>
            <a:r>
              <a:rPr lang="ja-JP" altLang="en-US" dirty="0" smtClean="0"/>
              <a:t>に利用できるものだと考える、しかし同時にまだまだ発展途上である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3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三週間ありがとうございました！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6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SFC</a:t>
            </a:r>
            <a:r>
              <a:rPr lang="ja-JP" altLang="en-US" dirty="0" smtClean="0"/>
              <a:t> アーキテクチャ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07661" y="1707145"/>
            <a:ext cx="800472" cy="1296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083045" y="1556792"/>
            <a:ext cx="800472" cy="1296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06375" y="3772563"/>
            <a:ext cx="1512168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29917" y="3772563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086533" y="3755639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11" name="1 つの角を切り取った四角形 10"/>
          <p:cNvSpPr/>
          <p:nvPr/>
        </p:nvSpPr>
        <p:spPr>
          <a:xfrm>
            <a:off x="3625364" y="5342299"/>
            <a:ext cx="2074190" cy="1044116"/>
          </a:xfrm>
          <a:prstGeom prst="snip1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13" name="直線コネクタ 12"/>
          <p:cNvCxnSpPr>
            <a:endCxn id="7" idx="1"/>
          </p:cNvCxnSpPr>
          <p:nvPr/>
        </p:nvCxnSpPr>
        <p:spPr>
          <a:xfrm>
            <a:off x="349495" y="4060595"/>
            <a:ext cx="680422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3"/>
            <a:endCxn id="6" idx="1"/>
          </p:cNvCxnSpPr>
          <p:nvPr/>
        </p:nvCxnSpPr>
        <p:spPr>
          <a:xfrm>
            <a:off x="2254053" y="4060595"/>
            <a:ext cx="1652322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6" idx="3"/>
            <a:endCxn id="8" idx="1"/>
          </p:cNvCxnSpPr>
          <p:nvPr/>
        </p:nvCxnSpPr>
        <p:spPr>
          <a:xfrm flipV="1">
            <a:off x="5418543" y="4043671"/>
            <a:ext cx="1667990" cy="16924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6" idx="0"/>
            <a:endCxn id="5" idx="2"/>
          </p:cNvCxnSpPr>
          <p:nvPr/>
        </p:nvCxnSpPr>
        <p:spPr>
          <a:xfrm flipV="1">
            <a:off x="4662459" y="2852936"/>
            <a:ext cx="2820822" cy="919627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6" idx="0"/>
            <a:endCxn id="4" idx="2"/>
          </p:cNvCxnSpPr>
          <p:nvPr/>
        </p:nvCxnSpPr>
        <p:spPr>
          <a:xfrm flipH="1" flipV="1">
            <a:off x="1907897" y="3003289"/>
            <a:ext cx="2754562" cy="769274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8" idx="3"/>
          </p:cNvCxnSpPr>
          <p:nvPr/>
        </p:nvCxnSpPr>
        <p:spPr>
          <a:xfrm>
            <a:off x="8310669" y="4043671"/>
            <a:ext cx="532140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7" idx="2"/>
            <a:endCxn id="11" idx="3"/>
          </p:cNvCxnSpPr>
          <p:nvPr/>
        </p:nvCxnSpPr>
        <p:spPr>
          <a:xfrm>
            <a:off x="1641985" y="4348627"/>
            <a:ext cx="3020474" cy="993672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6" idx="2"/>
            <a:endCxn id="11" idx="3"/>
          </p:cNvCxnSpPr>
          <p:nvPr/>
        </p:nvCxnSpPr>
        <p:spPr>
          <a:xfrm>
            <a:off x="4662459" y="4348627"/>
            <a:ext cx="0" cy="993672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8" idx="2"/>
            <a:endCxn id="11" idx="3"/>
          </p:cNvCxnSpPr>
          <p:nvPr/>
        </p:nvCxnSpPr>
        <p:spPr>
          <a:xfrm flipH="1">
            <a:off x="4662459" y="4331703"/>
            <a:ext cx="3036142" cy="1010596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5850773" y="3071822"/>
            <a:ext cx="667954" cy="41280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SFP</a:t>
            </a:r>
            <a:endParaRPr kumimoji="1" lang="ja-JP" altLang="en-US" dirty="0"/>
          </a:p>
        </p:txBody>
      </p:sp>
      <p:sp>
        <p:nvSpPr>
          <p:cNvPr id="90" name="正方形/長方形 89"/>
          <p:cNvSpPr/>
          <p:nvPr/>
        </p:nvSpPr>
        <p:spPr>
          <a:xfrm>
            <a:off x="441723" y="422052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正方形/長方形 90"/>
          <p:cNvSpPr/>
          <p:nvPr/>
        </p:nvSpPr>
        <p:spPr>
          <a:xfrm>
            <a:off x="2662347" y="4157694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正方形/長方形 92"/>
          <p:cNvSpPr/>
          <p:nvPr/>
        </p:nvSpPr>
        <p:spPr>
          <a:xfrm>
            <a:off x="3054085" y="4157694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正方形/長方形 97"/>
          <p:cNvSpPr/>
          <p:nvPr/>
        </p:nvSpPr>
        <p:spPr>
          <a:xfrm>
            <a:off x="5850773" y="417128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正方形/長方形 98"/>
          <p:cNvSpPr/>
          <p:nvPr/>
        </p:nvSpPr>
        <p:spPr>
          <a:xfrm>
            <a:off x="6242511" y="4171282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正方形/長方形 99"/>
          <p:cNvSpPr/>
          <p:nvPr/>
        </p:nvSpPr>
        <p:spPr>
          <a:xfrm>
            <a:off x="8494833" y="417128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正方形/長方形 100"/>
          <p:cNvSpPr/>
          <p:nvPr/>
        </p:nvSpPr>
        <p:spPr>
          <a:xfrm>
            <a:off x="3000598" y="3028794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正方形/長方形 101"/>
          <p:cNvSpPr/>
          <p:nvPr/>
        </p:nvSpPr>
        <p:spPr>
          <a:xfrm>
            <a:off x="3392498" y="3028793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251520" y="5904260"/>
            <a:ext cx="195950" cy="162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251520" y="5517232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2898" y="5761143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</a:t>
            </a:r>
            <a:r>
              <a:rPr lang="ja-JP" altLang="en-US" dirty="0" smtClean="0"/>
              <a:t>ヘッダ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23861" y="5414018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パケット</a:t>
            </a:r>
            <a:endParaRPr kumimoji="1" lang="ja-JP" altLang="en-US" dirty="0"/>
          </a:p>
        </p:txBody>
      </p:sp>
      <p:sp>
        <p:nvSpPr>
          <p:cNvPr id="40" name="フリーフォーム 39"/>
          <p:cNvSpPr/>
          <p:nvPr/>
        </p:nvSpPr>
        <p:spPr>
          <a:xfrm>
            <a:off x="310896" y="2816351"/>
            <a:ext cx="8558784" cy="1467682"/>
          </a:xfrm>
          <a:custGeom>
            <a:avLst/>
            <a:gdLst>
              <a:gd name="connsiteX0" fmla="*/ 0 w 8558784"/>
              <a:gd name="connsiteY0" fmla="*/ 1325881 h 1467682"/>
              <a:gd name="connsiteX1" fmla="*/ 3776472 w 8558784"/>
              <a:gd name="connsiteY1" fmla="*/ 1344169 h 1467682"/>
              <a:gd name="connsiteX2" fmla="*/ 1389888 w 8558784"/>
              <a:gd name="connsiteY2" fmla="*/ 1 h 1467682"/>
              <a:gd name="connsiteX3" fmla="*/ 4983480 w 8558784"/>
              <a:gd name="connsiteY3" fmla="*/ 1335025 h 1467682"/>
              <a:gd name="connsiteX4" fmla="*/ 8558784 w 8558784"/>
              <a:gd name="connsiteY4" fmla="*/ 1271017 h 146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8784" h="1467682">
                <a:moveTo>
                  <a:pt x="0" y="1325881"/>
                </a:moveTo>
                <a:cubicBezTo>
                  <a:pt x="1772412" y="1445515"/>
                  <a:pt x="3544824" y="1565149"/>
                  <a:pt x="3776472" y="1344169"/>
                </a:cubicBezTo>
                <a:cubicBezTo>
                  <a:pt x="4008120" y="1123189"/>
                  <a:pt x="1188720" y="1525"/>
                  <a:pt x="1389888" y="1"/>
                </a:cubicBezTo>
                <a:cubicBezTo>
                  <a:pt x="1591056" y="-1523"/>
                  <a:pt x="3788664" y="1123189"/>
                  <a:pt x="4983480" y="1335025"/>
                </a:cubicBezTo>
                <a:cubicBezTo>
                  <a:pt x="6178296" y="1546861"/>
                  <a:pt x="7368540" y="1408939"/>
                  <a:pt x="8558784" y="1271017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6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SFC</a:t>
            </a:r>
            <a:r>
              <a:rPr lang="ja-JP" altLang="en-US" dirty="0" smtClean="0"/>
              <a:t> アーキテクチャ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07661" y="1707145"/>
            <a:ext cx="800472" cy="1296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083045" y="1556792"/>
            <a:ext cx="800472" cy="1296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06375" y="3772563"/>
            <a:ext cx="1512168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29917" y="3772563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086533" y="3755639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11" name="1 つの角を切り取った四角形 10"/>
          <p:cNvSpPr/>
          <p:nvPr/>
        </p:nvSpPr>
        <p:spPr>
          <a:xfrm>
            <a:off x="3625364" y="5342299"/>
            <a:ext cx="2074190" cy="1044116"/>
          </a:xfrm>
          <a:prstGeom prst="snip1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13" name="直線コネクタ 12"/>
          <p:cNvCxnSpPr>
            <a:endCxn id="7" idx="1"/>
          </p:cNvCxnSpPr>
          <p:nvPr/>
        </p:nvCxnSpPr>
        <p:spPr>
          <a:xfrm>
            <a:off x="349495" y="4060595"/>
            <a:ext cx="680422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3"/>
            <a:endCxn id="6" idx="1"/>
          </p:cNvCxnSpPr>
          <p:nvPr/>
        </p:nvCxnSpPr>
        <p:spPr>
          <a:xfrm>
            <a:off x="2254053" y="4060595"/>
            <a:ext cx="1652322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6" idx="3"/>
            <a:endCxn id="8" idx="1"/>
          </p:cNvCxnSpPr>
          <p:nvPr/>
        </p:nvCxnSpPr>
        <p:spPr>
          <a:xfrm flipV="1">
            <a:off x="5418543" y="4043671"/>
            <a:ext cx="1667990" cy="16924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6" idx="0"/>
            <a:endCxn id="5" idx="2"/>
          </p:cNvCxnSpPr>
          <p:nvPr/>
        </p:nvCxnSpPr>
        <p:spPr>
          <a:xfrm flipV="1">
            <a:off x="4662459" y="2852936"/>
            <a:ext cx="2820822" cy="919627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6" idx="0"/>
            <a:endCxn id="4" idx="2"/>
          </p:cNvCxnSpPr>
          <p:nvPr/>
        </p:nvCxnSpPr>
        <p:spPr>
          <a:xfrm flipH="1" flipV="1">
            <a:off x="1907897" y="3003289"/>
            <a:ext cx="2754562" cy="769274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8" idx="3"/>
          </p:cNvCxnSpPr>
          <p:nvPr/>
        </p:nvCxnSpPr>
        <p:spPr>
          <a:xfrm>
            <a:off x="8310669" y="4043671"/>
            <a:ext cx="532140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7" idx="2"/>
            <a:endCxn id="11" idx="3"/>
          </p:cNvCxnSpPr>
          <p:nvPr/>
        </p:nvCxnSpPr>
        <p:spPr>
          <a:xfrm>
            <a:off x="1641985" y="4348627"/>
            <a:ext cx="3020474" cy="993672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6" idx="2"/>
            <a:endCxn id="11" idx="3"/>
          </p:cNvCxnSpPr>
          <p:nvPr/>
        </p:nvCxnSpPr>
        <p:spPr>
          <a:xfrm>
            <a:off x="4662459" y="4348627"/>
            <a:ext cx="0" cy="993672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8" idx="2"/>
            <a:endCxn id="11" idx="3"/>
          </p:cNvCxnSpPr>
          <p:nvPr/>
        </p:nvCxnSpPr>
        <p:spPr>
          <a:xfrm flipH="1">
            <a:off x="4662459" y="4331703"/>
            <a:ext cx="3036142" cy="1010596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5850773" y="3071822"/>
            <a:ext cx="667954" cy="41280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SFP</a:t>
            </a:r>
            <a:endParaRPr kumimoji="1" lang="ja-JP" altLang="en-US" dirty="0"/>
          </a:p>
        </p:txBody>
      </p:sp>
      <p:sp>
        <p:nvSpPr>
          <p:cNvPr id="90" name="正方形/長方形 89"/>
          <p:cNvSpPr/>
          <p:nvPr/>
        </p:nvSpPr>
        <p:spPr>
          <a:xfrm>
            <a:off x="441723" y="422052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正方形/長方形 90"/>
          <p:cNvSpPr/>
          <p:nvPr/>
        </p:nvSpPr>
        <p:spPr>
          <a:xfrm>
            <a:off x="2662347" y="4157694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正方形/長方形 92"/>
          <p:cNvSpPr/>
          <p:nvPr/>
        </p:nvSpPr>
        <p:spPr>
          <a:xfrm>
            <a:off x="3054085" y="4157694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正方形/長方形 97"/>
          <p:cNvSpPr/>
          <p:nvPr/>
        </p:nvSpPr>
        <p:spPr>
          <a:xfrm>
            <a:off x="5850773" y="417128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正方形/長方形 98"/>
          <p:cNvSpPr/>
          <p:nvPr/>
        </p:nvSpPr>
        <p:spPr>
          <a:xfrm>
            <a:off x="6242511" y="4171282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正方形/長方形 99"/>
          <p:cNvSpPr/>
          <p:nvPr/>
        </p:nvSpPr>
        <p:spPr>
          <a:xfrm>
            <a:off x="8494833" y="417128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正方形/長方形 102"/>
          <p:cNvSpPr/>
          <p:nvPr/>
        </p:nvSpPr>
        <p:spPr>
          <a:xfrm>
            <a:off x="5026481" y="3225021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正方形/長方形 103"/>
          <p:cNvSpPr/>
          <p:nvPr/>
        </p:nvSpPr>
        <p:spPr>
          <a:xfrm>
            <a:off x="5418219" y="3225021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正方形/長方形 104"/>
          <p:cNvSpPr/>
          <p:nvPr/>
        </p:nvSpPr>
        <p:spPr>
          <a:xfrm>
            <a:off x="6920116" y="311673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251520" y="5904260"/>
            <a:ext cx="195950" cy="162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251520" y="5517232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2898" y="5761143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</a:t>
            </a:r>
            <a:r>
              <a:rPr lang="ja-JP" altLang="en-US" dirty="0" smtClean="0"/>
              <a:t>ヘッダ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23861" y="5414018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パケット</a:t>
            </a:r>
            <a:endParaRPr kumimoji="1" lang="ja-JP" altLang="en-US" dirty="0"/>
          </a:p>
        </p:txBody>
      </p:sp>
      <p:sp>
        <p:nvSpPr>
          <p:cNvPr id="35" name="フリーフォーム 34"/>
          <p:cNvSpPr/>
          <p:nvPr/>
        </p:nvSpPr>
        <p:spPr>
          <a:xfrm>
            <a:off x="164592" y="2358338"/>
            <a:ext cx="9053868" cy="1926756"/>
          </a:xfrm>
          <a:custGeom>
            <a:avLst/>
            <a:gdLst>
              <a:gd name="connsiteX0" fmla="*/ 0 w 9053868"/>
              <a:gd name="connsiteY0" fmla="*/ 1555294 h 1926756"/>
              <a:gd name="connsiteX1" fmla="*/ 4041648 w 9053868"/>
              <a:gd name="connsiteY1" fmla="*/ 1637590 h 1926756"/>
              <a:gd name="connsiteX2" fmla="*/ 7223760 w 9053868"/>
              <a:gd name="connsiteY2" fmla="*/ 814 h 1926756"/>
              <a:gd name="connsiteX3" fmla="*/ 4928616 w 9053868"/>
              <a:gd name="connsiteY3" fmla="*/ 1875334 h 1926756"/>
              <a:gd name="connsiteX4" fmla="*/ 8705088 w 9053868"/>
              <a:gd name="connsiteY4" fmla="*/ 1399846 h 1926756"/>
              <a:gd name="connsiteX5" fmla="*/ 8659368 w 9053868"/>
              <a:gd name="connsiteY5" fmla="*/ 1408990 h 192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3868" h="1926756">
                <a:moveTo>
                  <a:pt x="0" y="1555294"/>
                </a:moveTo>
                <a:cubicBezTo>
                  <a:pt x="1418844" y="1725982"/>
                  <a:pt x="2837688" y="1896670"/>
                  <a:pt x="4041648" y="1637590"/>
                </a:cubicBezTo>
                <a:cubicBezTo>
                  <a:pt x="5245608" y="1378510"/>
                  <a:pt x="7075932" y="-38810"/>
                  <a:pt x="7223760" y="814"/>
                </a:cubicBezTo>
                <a:cubicBezTo>
                  <a:pt x="7371588" y="40438"/>
                  <a:pt x="4681728" y="1642162"/>
                  <a:pt x="4928616" y="1875334"/>
                </a:cubicBezTo>
                <a:cubicBezTo>
                  <a:pt x="5175504" y="2108506"/>
                  <a:pt x="8083296" y="1477570"/>
                  <a:pt x="8705088" y="1399846"/>
                </a:cubicBezTo>
                <a:cubicBezTo>
                  <a:pt x="9326880" y="1322122"/>
                  <a:pt x="8993124" y="1365556"/>
                  <a:pt x="8659368" y="1408990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8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SFC</a:t>
            </a:r>
            <a:r>
              <a:rPr lang="ja-JP" altLang="en-US" dirty="0" smtClean="0"/>
              <a:t> アーキテクチャ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07661" y="1707145"/>
            <a:ext cx="800472" cy="1296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083045" y="1556792"/>
            <a:ext cx="800472" cy="1296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06375" y="3772563"/>
            <a:ext cx="1512168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29917" y="3772563"/>
            <a:ext cx="122413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086533" y="3755639"/>
            <a:ext cx="1224136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11" name="1 つの角を切り取った四角形 10"/>
          <p:cNvSpPr/>
          <p:nvPr/>
        </p:nvSpPr>
        <p:spPr>
          <a:xfrm>
            <a:off x="3625364" y="5342299"/>
            <a:ext cx="2074190" cy="1044116"/>
          </a:xfrm>
          <a:prstGeom prst="snip1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13" name="直線コネクタ 12"/>
          <p:cNvCxnSpPr>
            <a:endCxn id="7" idx="1"/>
          </p:cNvCxnSpPr>
          <p:nvPr/>
        </p:nvCxnSpPr>
        <p:spPr>
          <a:xfrm>
            <a:off x="349495" y="4060595"/>
            <a:ext cx="680422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3"/>
            <a:endCxn id="6" idx="1"/>
          </p:cNvCxnSpPr>
          <p:nvPr/>
        </p:nvCxnSpPr>
        <p:spPr>
          <a:xfrm>
            <a:off x="2254053" y="4060595"/>
            <a:ext cx="1652322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6" idx="3"/>
            <a:endCxn id="8" idx="1"/>
          </p:cNvCxnSpPr>
          <p:nvPr/>
        </p:nvCxnSpPr>
        <p:spPr>
          <a:xfrm flipV="1">
            <a:off x="5418543" y="4043671"/>
            <a:ext cx="1667990" cy="16924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6" idx="0"/>
            <a:endCxn id="5" idx="2"/>
          </p:cNvCxnSpPr>
          <p:nvPr/>
        </p:nvCxnSpPr>
        <p:spPr>
          <a:xfrm flipV="1">
            <a:off x="4662459" y="2852936"/>
            <a:ext cx="2820822" cy="919627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6" idx="0"/>
            <a:endCxn id="4" idx="2"/>
          </p:cNvCxnSpPr>
          <p:nvPr/>
        </p:nvCxnSpPr>
        <p:spPr>
          <a:xfrm flipH="1" flipV="1">
            <a:off x="1907897" y="3003289"/>
            <a:ext cx="2754562" cy="769274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8" idx="3"/>
          </p:cNvCxnSpPr>
          <p:nvPr/>
        </p:nvCxnSpPr>
        <p:spPr>
          <a:xfrm>
            <a:off x="8310669" y="4043671"/>
            <a:ext cx="532140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7" idx="2"/>
            <a:endCxn id="11" idx="3"/>
          </p:cNvCxnSpPr>
          <p:nvPr/>
        </p:nvCxnSpPr>
        <p:spPr>
          <a:xfrm>
            <a:off x="1641985" y="4348627"/>
            <a:ext cx="3020474" cy="993672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6" idx="2"/>
            <a:endCxn id="11" idx="3"/>
          </p:cNvCxnSpPr>
          <p:nvPr/>
        </p:nvCxnSpPr>
        <p:spPr>
          <a:xfrm>
            <a:off x="4662459" y="4348627"/>
            <a:ext cx="0" cy="993672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8" idx="2"/>
            <a:endCxn id="11" idx="3"/>
          </p:cNvCxnSpPr>
          <p:nvPr/>
        </p:nvCxnSpPr>
        <p:spPr>
          <a:xfrm flipH="1">
            <a:off x="4662459" y="4331703"/>
            <a:ext cx="3036142" cy="1010596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5850773" y="3071822"/>
            <a:ext cx="667954" cy="41280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SFP</a:t>
            </a:r>
            <a:endParaRPr kumimoji="1" lang="ja-JP" altLang="en-US" dirty="0"/>
          </a:p>
        </p:txBody>
      </p:sp>
      <p:sp>
        <p:nvSpPr>
          <p:cNvPr id="90" name="正方形/長方形 89"/>
          <p:cNvSpPr/>
          <p:nvPr/>
        </p:nvSpPr>
        <p:spPr>
          <a:xfrm>
            <a:off x="441723" y="422052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正方形/長方形 90"/>
          <p:cNvSpPr/>
          <p:nvPr/>
        </p:nvSpPr>
        <p:spPr>
          <a:xfrm>
            <a:off x="2662347" y="4157694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正方形/長方形 92"/>
          <p:cNvSpPr/>
          <p:nvPr/>
        </p:nvSpPr>
        <p:spPr>
          <a:xfrm>
            <a:off x="3054085" y="4157694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正方形/長方形 97"/>
          <p:cNvSpPr/>
          <p:nvPr/>
        </p:nvSpPr>
        <p:spPr>
          <a:xfrm>
            <a:off x="5850773" y="417128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正方形/長方形 98"/>
          <p:cNvSpPr/>
          <p:nvPr/>
        </p:nvSpPr>
        <p:spPr>
          <a:xfrm>
            <a:off x="6242511" y="4171282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正方形/長方形 99"/>
          <p:cNvSpPr/>
          <p:nvPr/>
        </p:nvSpPr>
        <p:spPr>
          <a:xfrm>
            <a:off x="8494833" y="417128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正方形/長方形 100"/>
          <p:cNvSpPr/>
          <p:nvPr/>
        </p:nvSpPr>
        <p:spPr>
          <a:xfrm>
            <a:off x="3000598" y="3028794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正方形/長方形 101"/>
          <p:cNvSpPr/>
          <p:nvPr/>
        </p:nvSpPr>
        <p:spPr>
          <a:xfrm>
            <a:off x="3392498" y="3028793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正方形/長方形 102"/>
          <p:cNvSpPr/>
          <p:nvPr/>
        </p:nvSpPr>
        <p:spPr>
          <a:xfrm>
            <a:off x="5026481" y="3225021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正方形/長方形 103"/>
          <p:cNvSpPr/>
          <p:nvPr/>
        </p:nvSpPr>
        <p:spPr>
          <a:xfrm>
            <a:off x="5418219" y="3225021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正方形/長方形 104"/>
          <p:cNvSpPr/>
          <p:nvPr/>
        </p:nvSpPr>
        <p:spPr>
          <a:xfrm>
            <a:off x="6920116" y="311673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吹き出し 16"/>
          <p:cNvSpPr/>
          <p:nvPr/>
        </p:nvSpPr>
        <p:spPr>
          <a:xfrm>
            <a:off x="2411760" y="1221444"/>
            <a:ext cx="5025220" cy="2263182"/>
          </a:xfrm>
          <a:prstGeom prst="wedgeRoundRectCallout">
            <a:avLst>
              <a:gd name="adj1" fmla="val -63169"/>
              <a:gd name="adj2" fmla="val 6170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Classifier</a:t>
            </a:r>
            <a:r>
              <a:rPr kumimoji="1" lang="ja-JP" altLang="en-US" dirty="0" smtClean="0"/>
              <a:t> ： </a:t>
            </a:r>
            <a:endParaRPr kumimoji="1" lang="en-US" altLang="ja-JP" dirty="0" smtClean="0"/>
          </a:p>
          <a:p>
            <a:r>
              <a:rPr kumimoji="1" lang="ja-JP" altLang="en-US" dirty="0" smtClean="0"/>
              <a:t>パケットごとに必要なヘッダをつけ外し</a:t>
            </a:r>
            <a:endParaRPr kumimoji="1" lang="ja-JP" altLang="en-US" dirty="0"/>
          </a:p>
        </p:txBody>
      </p:sp>
      <p:sp>
        <p:nvSpPr>
          <p:cNvPr id="41" name="角丸四角形吹き出し 40"/>
          <p:cNvSpPr/>
          <p:nvPr/>
        </p:nvSpPr>
        <p:spPr>
          <a:xfrm>
            <a:off x="2443192" y="1223626"/>
            <a:ext cx="5025220" cy="2263182"/>
          </a:xfrm>
          <a:prstGeom prst="wedgeRoundRectCallout">
            <a:avLst>
              <a:gd name="adj1" fmla="val 60019"/>
              <a:gd name="adj2" fmla="val 5927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Classifier</a:t>
            </a:r>
            <a:r>
              <a:rPr kumimoji="1" lang="ja-JP" altLang="en-US" dirty="0" smtClean="0"/>
              <a:t> ： </a:t>
            </a:r>
            <a:endParaRPr kumimoji="1" lang="en-US" altLang="ja-JP" dirty="0" smtClean="0"/>
          </a:p>
          <a:p>
            <a:r>
              <a:rPr kumimoji="1" lang="ja-JP" altLang="en-US" dirty="0" smtClean="0"/>
              <a:t>パケットごとに必要なヘッダをつけ外し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>
            <a:off x="251520" y="5904260"/>
            <a:ext cx="195950" cy="162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251520" y="5517232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22898" y="5761143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</a:t>
            </a:r>
            <a:r>
              <a:rPr lang="ja-JP" altLang="en-US" dirty="0" smtClean="0"/>
              <a:t>ヘッダ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23861" y="5414018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パケット</a:t>
            </a:r>
            <a:endParaRPr kumimoji="1" lang="ja-JP" altLang="en-US" dirty="0"/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9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SFC</a:t>
            </a:r>
            <a:r>
              <a:rPr lang="ja-JP" altLang="en-US" dirty="0" smtClean="0"/>
              <a:t> アーキテクチャ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07661" y="1707145"/>
            <a:ext cx="800472" cy="1296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083045" y="1556792"/>
            <a:ext cx="800472" cy="1296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06375" y="3772563"/>
            <a:ext cx="1512168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SFF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29917" y="3772563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086533" y="3755639"/>
            <a:ext cx="1224136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Classifier</a:t>
            </a:r>
            <a:endParaRPr kumimoji="1" lang="ja-JP" altLang="en-US" dirty="0"/>
          </a:p>
        </p:txBody>
      </p:sp>
      <p:sp>
        <p:nvSpPr>
          <p:cNvPr id="11" name="1 つの角を切り取った四角形 10"/>
          <p:cNvSpPr/>
          <p:nvPr/>
        </p:nvSpPr>
        <p:spPr>
          <a:xfrm>
            <a:off x="3625364" y="5342299"/>
            <a:ext cx="2074190" cy="1044116"/>
          </a:xfrm>
          <a:prstGeom prst="snip1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cxnSp>
        <p:nvCxnSpPr>
          <p:cNvPr id="13" name="直線コネクタ 12"/>
          <p:cNvCxnSpPr>
            <a:endCxn id="7" idx="1"/>
          </p:cNvCxnSpPr>
          <p:nvPr/>
        </p:nvCxnSpPr>
        <p:spPr>
          <a:xfrm>
            <a:off x="349495" y="4060595"/>
            <a:ext cx="680422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3"/>
            <a:endCxn id="6" idx="1"/>
          </p:cNvCxnSpPr>
          <p:nvPr/>
        </p:nvCxnSpPr>
        <p:spPr>
          <a:xfrm>
            <a:off x="2254053" y="4060595"/>
            <a:ext cx="1652322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6" idx="3"/>
            <a:endCxn id="8" idx="1"/>
          </p:cNvCxnSpPr>
          <p:nvPr/>
        </p:nvCxnSpPr>
        <p:spPr>
          <a:xfrm flipV="1">
            <a:off x="5418543" y="4043671"/>
            <a:ext cx="1667990" cy="16924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6" idx="0"/>
            <a:endCxn id="5" idx="2"/>
          </p:cNvCxnSpPr>
          <p:nvPr/>
        </p:nvCxnSpPr>
        <p:spPr>
          <a:xfrm flipV="1">
            <a:off x="4662459" y="2852936"/>
            <a:ext cx="2820822" cy="919627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6" idx="0"/>
            <a:endCxn id="4" idx="2"/>
          </p:cNvCxnSpPr>
          <p:nvPr/>
        </p:nvCxnSpPr>
        <p:spPr>
          <a:xfrm flipH="1" flipV="1">
            <a:off x="1907897" y="3003289"/>
            <a:ext cx="2754562" cy="769274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8" idx="3"/>
          </p:cNvCxnSpPr>
          <p:nvPr/>
        </p:nvCxnSpPr>
        <p:spPr>
          <a:xfrm>
            <a:off x="8310669" y="4043671"/>
            <a:ext cx="532140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7" idx="2"/>
            <a:endCxn id="11" idx="3"/>
          </p:cNvCxnSpPr>
          <p:nvPr/>
        </p:nvCxnSpPr>
        <p:spPr>
          <a:xfrm>
            <a:off x="1641985" y="4348627"/>
            <a:ext cx="3020474" cy="993672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6" idx="2"/>
            <a:endCxn id="11" idx="3"/>
          </p:cNvCxnSpPr>
          <p:nvPr/>
        </p:nvCxnSpPr>
        <p:spPr>
          <a:xfrm>
            <a:off x="4662459" y="4348627"/>
            <a:ext cx="0" cy="993672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8" idx="2"/>
            <a:endCxn id="11" idx="3"/>
          </p:cNvCxnSpPr>
          <p:nvPr/>
        </p:nvCxnSpPr>
        <p:spPr>
          <a:xfrm flipH="1">
            <a:off x="4662459" y="4331703"/>
            <a:ext cx="3036142" cy="1010596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5850773" y="3071822"/>
            <a:ext cx="667954" cy="41280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SFP</a:t>
            </a:r>
            <a:endParaRPr kumimoji="1" lang="ja-JP" altLang="en-US" dirty="0"/>
          </a:p>
        </p:txBody>
      </p:sp>
      <p:sp>
        <p:nvSpPr>
          <p:cNvPr id="90" name="正方形/長方形 89"/>
          <p:cNvSpPr/>
          <p:nvPr/>
        </p:nvSpPr>
        <p:spPr>
          <a:xfrm>
            <a:off x="441723" y="422052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正方形/長方形 90"/>
          <p:cNvSpPr/>
          <p:nvPr/>
        </p:nvSpPr>
        <p:spPr>
          <a:xfrm>
            <a:off x="2662347" y="4157694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正方形/長方形 92"/>
          <p:cNvSpPr/>
          <p:nvPr/>
        </p:nvSpPr>
        <p:spPr>
          <a:xfrm>
            <a:off x="3054085" y="4157694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正方形/長方形 97"/>
          <p:cNvSpPr/>
          <p:nvPr/>
        </p:nvSpPr>
        <p:spPr>
          <a:xfrm>
            <a:off x="5850773" y="417128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正方形/長方形 98"/>
          <p:cNvSpPr/>
          <p:nvPr/>
        </p:nvSpPr>
        <p:spPr>
          <a:xfrm>
            <a:off x="6242511" y="4171282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正方形/長方形 99"/>
          <p:cNvSpPr/>
          <p:nvPr/>
        </p:nvSpPr>
        <p:spPr>
          <a:xfrm>
            <a:off x="8494833" y="417128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正方形/長方形 100"/>
          <p:cNvSpPr/>
          <p:nvPr/>
        </p:nvSpPr>
        <p:spPr>
          <a:xfrm>
            <a:off x="3000598" y="3028794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正方形/長方形 101"/>
          <p:cNvSpPr/>
          <p:nvPr/>
        </p:nvSpPr>
        <p:spPr>
          <a:xfrm>
            <a:off x="3392498" y="3028793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正方形/長方形 102"/>
          <p:cNvSpPr/>
          <p:nvPr/>
        </p:nvSpPr>
        <p:spPr>
          <a:xfrm>
            <a:off x="5026481" y="3225021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正方形/長方形 103"/>
          <p:cNvSpPr/>
          <p:nvPr/>
        </p:nvSpPr>
        <p:spPr>
          <a:xfrm>
            <a:off x="5418219" y="3225021"/>
            <a:ext cx="195950" cy="16290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正方形/長方形 104"/>
          <p:cNvSpPr/>
          <p:nvPr/>
        </p:nvSpPr>
        <p:spPr>
          <a:xfrm>
            <a:off x="6920116" y="3116732"/>
            <a:ext cx="391900" cy="16290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角丸四角形吹き出し 34"/>
          <p:cNvSpPr/>
          <p:nvPr/>
        </p:nvSpPr>
        <p:spPr>
          <a:xfrm>
            <a:off x="2123728" y="1440330"/>
            <a:ext cx="5025220" cy="1751368"/>
          </a:xfrm>
          <a:prstGeom prst="wedgeRoundRectCallout">
            <a:avLst>
              <a:gd name="adj1" fmla="val -3122"/>
              <a:gd name="adj2" fmla="val 8008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Service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Function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Forwarder</a:t>
            </a:r>
            <a:r>
              <a:rPr kumimoji="1" lang="ja-JP" altLang="en-US" dirty="0" smtClean="0"/>
              <a:t> ： </a:t>
            </a:r>
            <a:endParaRPr kumimoji="1" lang="en-US" altLang="ja-JP" dirty="0" smtClean="0"/>
          </a:p>
          <a:p>
            <a:r>
              <a:rPr lang="ja-JP" altLang="en-US" dirty="0"/>
              <a:t>ヘッダ</a:t>
            </a:r>
            <a:r>
              <a:rPr lang="ja-JP" altLang="en-US" dirty="0" smtClean="0"/>
              <a:t>を参照しパケットを転送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251520" y="5904260"/>
            <a:ext cx="195950" cy="162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251520" y="5517232"/>
            <a:ext cx="391900" cy="1629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22898" y="5761143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</a:t>
            </a:r>
            <a:r>
              <a:rPr lang="ja-JP" altLang="en-US" dirty="0" smtClean="0"/>
              <a:t>ヘッダ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23861" y="5414018"/>
            <a:ext cx="29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lang="ja-JP" altLang="en-US" dirty="0"/>
              <a:t> パケット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A3A-2E07-4D5D-A62F-6EFDE8DBEA1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7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3505</Words>
  <Application>Microsoft Office PowerPoint</Application>
  <PresentationFormat>画面に合わせる (4:3)</PresentationFormat>
  <Paragraphs>901</Paragraphs>
  <Slides>55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56" baseType="lpstr">
      <vt:lpstr>Office ​​テーマ</vt:lpstr>
      <vt:lpstr>OpenDaylightを用いた Service Function Chainの調査報告</vt:lpstr>
      <vt:lpstr>目次</vt:lpstr>
      <vt:lpstr>背景</vt:lpstr>
      <vt:lpstr>Service Function Chaining</vt:lpstr>
      <vt:lpstr>SFC アーキテクチャ</vt:lpstr>
      <vt:lpstr>SFC アーキテクチャ</vt:lpstr>
      <vt:lpstr>SFC アーキテクチャ</vt:lpstr>
      <vt:lpstr>SFC アーキテクチャ</vt:lpstr>
      <vt:lpstr>SFC アーキテクチャ</vt:lpstr>
      <vt:lpstr>SFC アーキテクチャ</vt:lpstr>
      <vt:lpstr>SFC アーキテクチャ</vt:lpstr>
      <vt:lpstr>SFC アーキテクチャ</vt:lpstr>
      <vt:lpstr>OpenDaylight</vt:lpstr>
      <vt:lpstr>OpenDaylight SFC</vt:lpstr>
      <vt:lpstr>OpenDaylight SFC</vt:lpstr>
      <vt:lpstr>OpenDaylight SFC</vt:lpstr>
      <vt:lpstr>ODL SFC アーキテクチャ</vt:lpstr>
      <vt:lpstr>利用方法</vt:lpstr>
      <vt:lpstr>環境</vt:lpstr>
      <vt:lpstr>環境</vt:lpstr>
      <vt:lpstr>環境</vt:lpstr>
      <vt:lpstr>環境</vt:lpstr>
      <vt:lpstr>環境構築</vt:lpstr>
      <vt:lpstr>環境構築</vt:lpstr>
      <vt:lpstr>環境構築(ODL)</vt:lpstr>
      <vt:lpstr>環境構築(ODL)</vt:lpstr>
      <vt:lpstr>環境構築</vt:lpstr>
      <vt:lpstr>環境構築(SFF)</vt:lpstr>
      <vt:lpstr>環境構築</vt:lpstr>
      <vt:lpstr>環境構築(SF)</vt:lpstr>
      <vt:lpstr>SFC 設定</vt:lpstr>
      <vt:lpstr>設定項目</vt:lpstr>
      <vt:lpstr>Service Function</vt:lpstr>
      <vt:lpstr>Service Function</vt:lpstr>
      <vt:lpstr>Service Function Forwarder</vt:lpstr>
      <vt:lpstr>Service Function Forwarder</vt:lpstr>
      <vt:lpstr>Service Function Chain</vt:lpstr>
      <vt:lpstr>Service Function Chain</vt:lpstr>
      <vt:lpstr>Service Function Path</vt:lpstr>
      <vt:lpstr>Service Function Path</vt:lpstr>
      <vt:lpstr>Rendered Service Path</vt:lpstr>
      <vt:lpstr>Rendered Service Path</vt:lpstr>
      <vt:lpstr>動作確認</vt:lpstr>
      <vt:lpstr>動作確認</vt:lpstr>
      <vt:lpstr>Demo</vt:lpstr>
      <vt:lpstr>ODL SFC 実装</vt:lpstr>
      <vt:lpstr>ヘッダ</vt:lpstr>
      <vt:lpstr>Network Service Header</vt:lpstr>
      <vt:lpstr>Service Function Forwarder</vt:lpstr>
      <vt:lpstr>フローテーブル</vt:lpstr>
      <vt:lpstr>Classifier</vt:lpstr>
      <vt:lpstr>考察、感想</vt:lpstr>
      <vt:lpstr>インターン通して</vt:lpstr>
      <vt:lpstr>まとめ</vt:lpstr>
      <vt:lpstr>三週間ありがとうございました！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OpenDaylightを用いたSFCの調査報告</dc:title>
  <dc:creator>internship</dc:creator>
  <cp:lastModifiedBy>internship</cp:lastModifiedBy>
  <cp:revision>61</cp:revision>
  <dcterms:created xsi:type="dcterms:W3CDTF">2016-02-24T02:26:06Z</dcterms:created>
  <dcterms:modified xsi:type="dcterms:W3CDTF">2016-02-25T07:17:19Z</dcterms:modified>
</cp:coreProperties>
</file>